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5" r:id="rId5"/>
  </p:sldMasterIdLst>
  <p:notesMasterIdLst>
    <p:notesMasterId r:id="rId13"/>
  </p:notesMasterIdLst>
  <p:sldIdLst>
    <p:sldId id="2147480942" r:id="rId6"/>
    <p:sldId id="2147483019" r:id="rId7"/>
    <p:sldId id="2147483020" r:id="rId8"/>
    <p:sldId id="2147483078" r:id="rId9"/>
    <p:sldId id="2147481924" r:id="rId10"/>
    <p:sldId id="2147483018" r:id="rId11"/>
    <p:sldId id="21474830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A8BB740-8F94-E941-A4DA-33B872AF20DE}">
          <p14:sldIdLst>
            <p14:sldId id="2147480942"/>
            <p14:sldId id="2147483019"/>
            <p14:sldId id="2147483020"/>
            <p14:sldId id="2147483078"/>
            <p14:sldId id="2147481924"/>
            <p14:sldId id="2147483018"/>
            <p14:sldId id="2147483080"/>
          </p14:sldIdLst>
        </p14:section>
        <p14:section name="graveyard" id="{601F7144-8C71-3F42-BF9E-333A69B1CD8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3D2832-8CAC-6E5D-D7D1-D66497D0DBDF}" name="Shah, Priyanka" initials="SP" userId="S::priyanka.c.shah@accenture.com::72d2755b-86ac-468f-8153-7d8648f3a033" providerId="AD"/>
  <p188:author id="{8B2A0234-9897-FCAB-3532-D58F270E7977}" name="Rawlley, Bhavna" initials="RB" userId="S::bhavna.rawlley@accenture.com::29a07ecf-b4f9-4c9e-8184-dd29794b1d58" providerId="AD"/>
  <p188:author id="{B285D93D-8F38-EEA5-6A29-9DDCC3278D7F}" name="Ronco, Carlos Marin" initials="RCM" userId="S::1492711@zone1.scb.net::c18e60e8-2b17-4431-9a22-918625c1e452" providerId="AD"/>
  <p188:author id="{1E55C159-5E96-5459-FCEE-1A3B0FAB75DB}" name="Bharadwaj, Suvrat" initials="BS" userId="S::suvrat.bharadwaj@accenture.com::ddc5ea0d-5a3d-4adb-990e-70ad849f84c9" providerId="AD"/>
  <p188:author id="{C3FC738F-F8CC-18B4-1DB2-F57C402FE7EB}" name="Zhang, Tianyou" initials="" userId="S::tianyou.zhang@accenture.com::d3099004-0cd2-40e7-af35-93d9db6509a1" providerId="AD"/>
  <p188:author id="{D62ED8E2-539F-7C11-6EB3-8D2A5D7BBACA}" name="Rajagopalan, Deepa" initials="RD" userId="S::d.rajagopalan@accenture.com::691246e0-290e-42ec-a3eb-8fb42b21ce8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FFFFFF"/>
    <a:srgbClr val="FFC000"/>
    <a:srgbClr val="4472C4"/>
    <a:srgbClr val="8F702C"/>
    <a:srgbClr val="4991FD"/>
    <a:srgbClr val="EE7D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4F11C8-3B65-4962-BC7E-9A347D865004}" v="9" dt="2023-11-10T07:30:00.900"/>
    <p1510:client id="{8C164317-17C8-174E-BFEE-8FB356CC996E}" v="5974" dt="2023-11-03T09:12:43.454"/>
    <p1510:client id="{A1677D53-EAB4-AB45-876F-934B9784211F}" v="1458" dt="2023-11-10T09:43:49.0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79704"/>
  </p:normalViewPr>
  <p:slideViewPr>
    <p:cSldViewPr snapToGrid="0">
      <p:cViewPr varScale="1">
        <p:scale>
          <a:sx n="112" d="100"/>
          <a:sy n="112" d="100"/>
        </p:scale>
        <p:origin x="5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myoffice.accenture.com/personal/saurabh_bs_sharma_accenture_com/Documents/WiseMatrix_sample_question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Sheet2!$J$22</c:f>
              <c:strCache>
                <c:ptCount val="1"/>
                <c:pt idx="0">
                  <c:v>WiseMatrix</c:v>
                </c:pt>
              </c:strCache>
            </c:strRef>
          </c:tx>
          <c:spPr>
            <a:solidFill>
              <a:schemeClr val="accent1"/>
            </a:solidFill>
            <a:ln w="9525" cap="flat" cmpd="sng" algn="ctr">
              <a:solidFill>
                <a:schemeClr val="accent1"/>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Sheet2!$I$23:$I$26</c:f>
              <c:strCache>
                <c:ptCount val="4"/>
                <c:pt idx="0">
                  <c:v>StanC' OT</c:v>
                </c:pt>
                <c:pt idx="1">
                  <c:v>StanC' AT</c:v>
                </c:pt>
                <c:pt idx="2">
                  <c:v>ACN' T</c:v>
                </c:pt>
                <c:pt idx="3">
                  <c:v>total</c:v>
                </c:pt>
              </c:strCache>
            </c:strRef>
          </c:cat>
          <c:val>
            <c:numRef>
              <c:f>Sheet2!$J$23:$J$26</c:f>
              <c:numCache>
                <c:formatCode>0%</c:formatCode>
                <c:ptCount val="4"/>
                <c:pt idx="0">
                  <c:v>0.8545454545454545</c:v>
                </c:pt>
                <c:pt idx="1">
                  <c:v>0.7</c:v>
                </c:pt>
                <c:pt idx="2">
                  <c:v>0.91666666666666663</c:v>
                </c:pt>
                <c:pt idx="3">
                  <c:v>0.80794701986754969</c:v>
                </c:pt>
              </c:numCache>
            </c:numRef>
          </c:val>
          <c:extLst>
            <c:ext xmlns:c16="http://schemas.microsoft.com/office/drawing/2014/chart" uri="{C3380CC4-5D6E-409C-BE32-E72D297353CC}">
              <c16:uniqueId val="{00000000-E92C-49E6-B1AD-195CAA41FC4D}"/>
            </c:ext>
          </c:extLst>
        </c:ser>
        <c:ser>
          <c:idx val="1"/>
          <c:order val="1"/>
          <c:tx>
            <c:strRef>
              <c:f>Sheet2!$K$22</c:f>
              <c:strCache>
                <c:ptCount val="1"/>
                <c:pt idx="0">
                  <c:v>Foundation Model</c:v>
                </c:pt>
              </c:strCache>
            </c:strRef>
          </c:tx>
          <c:spPr>
            <a:solidFill>
              <a:schemeClr val="accent2"/>
            </a:solidFill>
            <a:ln w="9525" cap="flat" cmpd="sng" algn="ctr">
              <a:solidFill>
                <a:schemeClr val="accent2"/>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Sheet2!$I$23:$I$26</c:f>
              <c:strCache>
                <c:ptCount val="4"/>
                <c:pt idx="0">
                  <c:v>StanC' OT</c:v>
                </c:pt>
                <c:pt idx="1">
                  <c:v>StanC' AT</c:v>
                </c:pt>
                <c:pt idx="2">
                  <c:v>ACN' T</c:v>
                </c:pt>
                <c:pt idx="3">
                  <c:v>total</c:v>
                </c:pt>
              </c:strCache>
            </c:strRef>
          </c:cat>
          <c:val>
            <c:numRef>
              <c:f>Sheet2!$K$23:$K$26</c:f>
              <c:numCache>
                <c:formatCode>0%</c:formatCode>
                <c:ptCount val="4"/>
                <c:pt idx="0">
                  <c:v>0.25454545454545452</c:v>
                </c:pt>
                <c:pt idx="1">
                  <c:v>0.33333333333333331</c:v>
                </c:pt>
                <c:pt idx="2">
                  <c:v>0.30555555555555558</c:v>
                </c:pt>
                <c:pt idx="3">
                  <c:v>0.29801324503311261</c:v>
                </c:pt>
              </c:numCache>
            </c:numRef>
          </c:val>
          <c:extLst>
            <c:ext xmlns:c16="http://schemas.microsoft.com/office/drawing/2014/chart" uri="{C3380CC4-5D6E-409C-BE32-E72D297353CC}">
              <c16:uniqueId val="{00000001-E92C-49E6-B1AD-195CAA41FC4D}"/>
            </c:ext>
          </c:extLst>
        </c:ser>
        <c:dLbls>
          <c:dLblPos val="inEnd"/>
          <c:showLegendKey val="0"/>
          <c:showVal val="1"/>
          <c:showCatName val="0"/>
          <c:showSerName val="0"/>
          <c:showPercent val="0"/>
          <c:showBubbleSize val="0"/>
        </c:dLbls>
        <c:gapWidth val="100"/>
        <c:overlap val="-24"/>
        <c:axId val="1877875903"/>
        <c:axId val="806060607"/>
      </c:barChart>
      <c:catAx>
        <c:axId val="1877875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06060607"/>
        <c:crosses val="autoZero"/>
        <c:auto val="1"/>
        <c:lblAlgn val="ctr"/>
        <c:lblOffset val="100"/>
        <c:noMultiLvlLbl val="0"/>
      </c:catAx>
      <c:valAx>
        <c:axId val="806060607"/>
        <c:scaling>
          <c:orientation val="minMax"/>
        </c:scaling>
        <c:delete val="1"/>
        <c:axPos val="l"/>
        <c:numFmt formatCode="0%" sourceLinked="1"/>
        <c:majorTickMark val="none"/>
        <c:minorTickMark val="none"/>
        <c:tickLblPos val="nextTo"/>
        <c:crossAx val="18778759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3BF79-9396-9143-B00C-56DCCF1FCB6E}" type="datetimeFigureOut">
              <a:rPr lang="en-US" smtClean="0"/>
              <a:t>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BF11F9-209C-BF49-9BD1-CCF1CE2CC3E9}" type="slidenum">
              <a:rPr lang="en-US" smtClean="0"/>
              <a:t>‹#›</a:t>
            </a:fld>
            <a:endParaRPr lang="en-US"/>
          </a:p>
        </p:txBody>
      </p:sp>
    </p:spTree>
    <p:extLst>
      <p:ext uri="{BB962C8B-B14F-4D97-AF65-F5344CB8AC3E}">
        <p14:creationId xmlns:p14="http://schemas.microsoft.com/office/powerpoint/2010/main" val="2773654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7727F-965A-5D48-BE81-C150FE54A494}" type="slidenum">
              <a:rPr lang="en-US" smtClean="0"/>
              <a:t>1</a:t>
            </a:fld>
            <a:endParaRPr lang="en-US"/>
          </a:p>
        </p:txBody>
      </p:sp>
    </p:spTree>
    <p:extLst>
      <p:ext uri="{BB962C8B-B14F-4D97-AF65-F5344CB8AC3E}">
        <p14:creationId xmlns:p14="http://schemas.microsoft.com/office/powerpoint/2010/main" val="4237656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71450" indent="-171450">
              <a:buFont typeface="Arial"/>
              <a:buChar char="•"/>
            </a:pPr>
            <a:r>
              <a:rPr lang="en-US" err="1">
                <a:cs typeface="Calibri" panose="020F0502020204030204"/>
              </a:rPr>
              <a:t>Mindforge</a:t>
            </a:r>
            <a:r>
              <a:rPr lang="en-US">
                <a:cs typeface="Calibri" panose="020F0502020204030204"/>
              </a:rPr>
              <a:t> – financial sector industry collaboration, promote the adaption of responsible use of Gen AI and develop RAI-enabled Gen AI experiments.</a:t>
            </a:r>
          </a:p>
          <a:p>
            <a:pPr marL="171450" indent="-171450">
              <a:buFont typeface="Arial"/>
              <a:buChar char="•"/>
            </a:pPr>
            <a:r>
              <a:rPr lang="en-US">
                <a:cs typeface="Calibri" panose="020F0502020204030204"/>
              </a:rPr>
              <a:t>The consortium of </a:t>
            </a:r>
            <a:r>
              <a:rPr lang="en-US" err="1">
                <a:cs typeface="Calibri" panose="020F0502020204030204"/>
              </a:rPr>
              <a:t>Mindforge</a:t>
            </a:r>
            <a:r>
              <a:rPr lang="en-US">
                <a:cs typeface="Calibri" panose="020F0502020204030204"/>
              </a:rPr>
              <a:t> is consisted of:</a:t>
            </a:r>
          </a:p>
          <a:p>
            <a:pPr marL="628650" lvl="1" indent="-171450">
              <a:buFont typeface="Arial"/>
              <a:buChar char="•"/>
            </a:pPr>
            <a:r>
              <a:rPr lang="en-US">
                <a:cs typeface="Calibri" panose="020F0502020204030204"/>
              </a:rPr>
              <a:t>Six banks: </a:t>
            </a:r>
            <a:r>
              <a:rPr lang="en-US" err="1">
                <a:cs typeface="Calibri" panose="020F0502020204030204"/>
              </a:rPr>
              <a:t>StanC</a:t>
            </a:r>
            <a:r>
              <a:rPr lang="en-US">
                <a:cs typeface="Calibri" panose="020F0502020204030204"/>
              </a:rPr>
              <a:t>, HSBC, Citi, DBS, UOB and OCBC</a:t>
            </a:r>
          </a:p>
          <a:p>
            <a:pPr marL="628650" lvl="1" indent="-171450">
              <a:buFont typeface="Arial"/>
              <a:buChar char="•"/>
            </a:pPr>
            <a:r>
              <a:rPr lang="en-US">
                <a:cs typeface="Calibri" panose="020F0502020204030204"/>
              </a:rPr>
              <a:t>Two tech providers: Google and Microsoft</a:t>
            </a:r>
          </a:p>
          <a:p>
            <a:pPr marL="628650" lvl="1" indent="-171450">
              <a:buFont typeface="Arial"/>
              <a:buChar char="•"/>
            </a:pPr>
            <a:r>
              <a:rPr lang="en-US">
                <a:cs typeface="Calibri" panose="020F0502020204030204"/>
              </a:rPr>
              <a:t>Three Facilitator: MAS, Accenture and ABS</a:t>
            </a:r>
          </a:p>
          <a:p>
            <a:pPr marL="171450" indent="-171450">
              <a:buFont typeface="Arial"/>
              <a:buChar char="•"/>
            </a:pPr>
            <a:r>
              <a:rPr lang="en-US">
                <a:cs typeface="Calibri" panose="020F0502020204030204"/>
              </a:rPr>
              <a:t>Two workstreams</a:t>
            </a:r>
          </a:p>
          <a:p>
            <a:pPr marL="628650" lvl="1" indent="-171450">
              <a:buFont typeface="Arial"/>
              <a:buChar char="•"/>
            </a:pPr>
            <a:r>
              <a:rPr lang="en-US">
                <a:cs typeface="Calibri" panose="020F0502020204030204"/>
              </a:rPr>
              <a:t>WS1: Gen AI Risk, is to explore Gen AI risks and infrastructure considerations in the industry and publish an industry whitepaper</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a:cs typeface="Calibri" panose="020F0502020204030204"/>
              </a:rPr>
              <a:t>WS2: Use Case Prototyping, is to </a:t>
            </a:r>
            <a:r>
              <a:rPr lang="en-US" sz="1200">
                <a:solidFill>
                  <a:schemeClr val="tx1"/>
                </a:solidFill>
                <a:latin typeface="Century Gothic" panose="020B0502020202020204" pitchFamily="34" charset="0"/>
                <a:cs typeface="Calibri" panose="020F0502020204030204"/>
              </a:rPr>
              <a:t>e</a:t>
            </a:r>
            <a:r>
              <a:rPr lang="en-US" sz="1200">
                <a:solidFill>
                  <a:schemeClr val="tx1"/>
                </a:solidFill>
                <a:latin typeface="Century Gothic" panose="020B0502020202020204" pitchFamily="34" charset="0"/>
              </a:rPr>
              <a:t>xperiment with Gen AI-powered use cases to address industry challenges across risk and compliance</a:t>
            </a:r>
            <a:r>
              <a:rPr kumimoji="0" lang="en-US" sz="1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 with Responsible AI at the core</a:t>
            </a:r>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kumimoji="0" lang="en-US"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There are two cases shortlisted among a pool of 35 Gen AI use cases and our focus here is </a:t>
            </a:r>
            <a:r>
              <a:rPr kumimoji="0" lang="en-US" b="0" i="0" u="none" strike="noStrike" kern="1200" cap="none" spc="0" normalizeH="0" baseline="0" noProof="0" err="1">
                <a:ln>
                  <a:noFill/>
                </a:ln>
                <a:solidFill>
                  <a:prstClr val="black"/>
                </a:solidFill>
                <a:effectLst/>
                <a:uLnTx/>
                <a:uFillTx/>
                <a:latin typeface="Century Gothic" panose="020B0502020202020204" pitchFamily="34" charset="0"/>
                <a:ea typeface="+mn-ea"/>
                <a:cs typeface="+mn-cs"/>
              </a:rPr>
              <a:t>WiseMatrix</a:t>
            </a:r>
            <a:r>
              <a:rPr kumimoji="0" lang="en-US" b="0" i="0" u="none" strike="noStrike" kern="1200" cap="none" spc="0" normalizeH="0" baseline="0" noProof="0">
                <a:ln>
                  <a:noFill/>
                </a:ln>
                <a:solidFill>
                  <a:prstClr val="black"/>
                </a:solidFill>
                <a:effectLst/>
                <a:uLnTx/>
                <a:uFillTx/>
                <a:latin typeface="Century Gothic" panose="020B0502020202020204" pitchFamily="34" charset="0"/>
                <a:ea typeface="+mn-ea"/>
                <a:cs typeface="Calibri" panose="020F0502020204030204"/>
              </a:rPr>
              <a:t> - </a:t>
            </a:r>
            <a:r>
              <a:rPr lang="en-US">
                <a:cs typeface="Calibri" panose="020F0502020204030204"/>
              </a:rPr>
              <a:t>Gen AI based risk analytics engine partnered by </a:t>
            </a:r>
            <a:r>
              <a:rPr lang="en-US" err="1">
                <a:cs typeface="Calibri" panose="020F0502020204030204"/>
              </a:rPr>
              <a:t>StanC</a:t>
            </a:r>
            <a:r>
              <a:rPr lang="en-US">
                <a:cs typeface="Calibri" panose="020F0502020204030204"/>
              </a:rPr>
              <a:t> and built on Google infra</a:t>
            </a:r>
          </a:p>
          <a:p>
            <a:pPr marL="171450" indent="-171450">
              <a:buFont typeface="Arial"/>
              <a:buChar char="•"/>
            </a:pPr>
            <a:endParaRPr lang="en-US">
              <a:cs typeface="Calibri" panose="020F0502020204030204"/>
            </a:endParaRPr>
          </a:p>
          <a:p>
            <a:pPr marL="171450" indent="-171450">
              <a:buFont typeface="Arial"/>
              <a:buChar char="•"/>
            </a:pPr>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0B0408-DC69-4AE8-8B38-9E241A2F78E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02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a:solidFill>
                <a:srgbClr val="000000"/>
              </a:solidFill>
              <a:effectLst/>
              <a:latin typeface="Arial" panose="020B0604020202020204" pitchFamily="34" charset="0"/>
            </a:endParaRPr>
          </a:p>
          <a:p>
            <a:r>
              <a:rPr lang="en-US" sz="1800" b="1">
                <a:solidFill>
                  <a:srgbClr val="000000"/>
                </a:solidFill>
                <a:effectLst/>
                <a:latin typeface="Arial" panose="020B0604020202020204" pitchFamily="34" charset="0"/>
              </a:rPr>
              <a:t>Background on why we are doing </a:t>
            </a:r>
            <a:r>
              <a:rPr lang="en-US" sz="1800" b="1" err="1">
                <a:solidFill>
                  <a:srgbClr val="000000"/>
                </a:solidFill>
                <a:effectLst/>
                <a:latin typeface="Arial" panose="020B0604020202020204" pitchFamily="34" charset="0"/>
              </a:rPr>
              <a:t>Wisematrix</a:t>
            </a:r>
            <a:endParaRPr lang="en-US" sz="1800" b="1">
              <a:solidFill>
                <a:srgbClr val="000000"/>
              </a:solidFill>
              <a:effectLst/>
              <a:latin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sz="1200" kern="100">
                <a:effectLst/>
                <a:latin typeface="Calibri" panose="020F0502020204030204" pitchFamily="34" charset="0"/>
                <a:ea typeface="Calibri" panose="020F0502020204030204" pitchFamily="34" charset="0"/>
                <a:cs typeface="Times New Roman" panose="02020603050405020304" pitchFamily="18" charset="0"/>
              </a:rPr>
              <a:t>Banks operates in a highly connected world where financial risks may be hidden and interconnected.</a:t>
            </a:r>
            <a:endParaRPr lang="en-SG" sz="12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200" kern="100">
                <a:effectLst/>
                <a:latin typeface="Calibri" panose="020F0502020204030204" pitchFamily="34" charset="0"/>
                <a:ea typeface="Calibri" panose="020F0502020204030204" pitchFamily="34" charset="0"/>
                <a:cs typeface="Times New Roman" panose="02020603050405020304" pitchFamily="18" charset="0"/>
              </a:rPr>
              <a:t>Every day, a large volume of news is reported from all over the world (mentions some headers). Early warning of these risk events is critical for keep bank’s asset safe from external impact.</a:t>
            </a:r>
            <a:endParaRPr lang="en-SG" sz="12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200" kern="100">
                <a:effectLst/>
                <a:latin typeface="Calibri" panose="020F0502020204030204" pitchFamily="34" charset="0"/>
                <a:ea typeface="Calibri" panose="020F0502020204030204" pitchFamily="34" charset="0"/>
                <a:cs typeface="Times New Roman" panose="02020603050405020304" pitchFamily="18" charset="0"/>
              </a:rPr>
              <a:t>Failure to identify early warning could incur significant loss and the collective failure on early warning in financial system would partly lead to major financial crisis.</a:t>
            </a:r>
            <a:endParaRPr lang="en-US" sz="1200" b="1">
              <a:solidFill>
                <a:srgbClr val="000000"/>
              </a:solidFill>
              <a:effectLst/>
              <a:latin typeface="Arial" panose="020B0604020202020204" pitchFamily="34" charset="0"/>
            </a:endParaRPr>
          </a:p>
          <a:p>
            <a:pPr marL="171450" indent="-171450">
              <a:buFont typeface="Arial" panose="020B0604020202020204" pitchFamily="34" charset="0"/>
              <a:buChar char="•"/>
            </a:pPr>
            <a:r>
              <a:rPr lang="en-SG">
                <a:solidFill>
                  <a:srgbClr val="000000"/>
                </a:solidFill>
                <a:effectLst/>
                <a:latin typeface="var(--jp-code-font-family)"/>
              </a:rPr>
              <a:t>Challenges faced</a:t>
            </a:r>
          </a:p>
          <a:p>
            <a:pPr marL="628650" lvl="1" indent="-171450">
              <a:buFont typeface="Arial" panose="020B0604020202020204" pitchFamily="34" charset="0"/>
              <a:buChar char="•"/>
            </a:pPr>
            <a:r>
              <a:rPr lang="en-SG">
                <a:solidFill>
                  <a:srgbClr val="000000"/>
                </a:solidFill>
                <a:effectLst/>
                <a:latin typeface="var(--jp-code-font-family)"/>
              </a:rPr>
              <a:t>Enormous amounts of data and insufficient number of right kind of people to analyse it</a:t>
            </a:r>
          </a:p>
          <a:p>
            <a:pPr marL="628650" lvl="1" indent="-171450">
              <a:buFont typeface="Arial" panose="020B0604020202020204" pitchFamily="34" charset="0"/>
              <a:buChar char="•"/>
            </a:pPr>
            <a:r>
              <a:rPr lang="en-SG">
                <a:solidFill>
                  <a:srgbClr val="000000"/>
                </a:solidFill>
                <a:effectLst/>
                <a:latin typeface="var(--jp-code-font-family)"/>
              </a:rPr>
              <a:t>Lack of continuous monitoring – Analysis happens on a reactive rather than preventive or predictive manner. </a:t>
            </a:r>
          </a:p>
          <a:p>
            <a:pPr marL="628650" lvl="1" indent="-171450">
              <a:buFont typeface="Arial" panose="020B0604020202020204" pitchFamily="34" charset="0"/>
              <a:buChar char="•"/>
            </a:pPr>
            <a:r>
              <a:rPr lang="en-SG">
                <a:solidFill>
                  <a:srgbClr val="000000"/>
                </a:solidFill>
                <a:effectLst/>
                <a:latin typeface="var(--jp-code-font-family)"/>
              </a:rPr>
              <a:t>Speed of analysis is affected by human capacity</a:t>
            </a:r>
          </a:p>
          <a:p>
            <a:pPr marL="628650" lvl="1" indent="-171450">
              <a:buFont typeface="Arial" panose="020B0604020202020204" pitchFamily="34" charset="0"/>
              <a:buChar char="•"/>
            </a:pPr>
            <a:r>
              <a:rPr lang="en-SG">
                <a:solidFill>
                  <a:srgbClr val="000000"/>
                </a:solidFill>
                <a:effectLst/>
                <a:latin typeface="var(--jp-code-font-family)"/>
              </a:rPr>
              <a:t>Bias and errors in analysis because of human limitation(cognitive biases and historical influence )</a:t>
            </a:r>
            <a:r>
              <a:rPr lang="en-SG">
                <a:effectLst/>
              </a:rPr>
              <a:t> </a:t>
            </a:r>
            <a:endParaRPr lang="en-US"/>
          </a:p>
        </p:txBody>
      </p:sp>
      <p:sp>
        <p:nvSpPr>
          <p:cNvPr id="4" name="Slide Number Placeholder 3"/>
          <p:cNvSpPr>
            <a:spLocks noGrp="1"/>
          </p:cNvSpPr>
          <p:nvPr>
            <p:ph type="sldNum" sz="quarter" idx="5"/>
          </p:nvPr>
        </p:nvSpPr>
        <p:spPr/>
        <p:txBody>
          <a:bodyPr/>
          <a:lstStyle/>
          <a:p>
            <a:fld id="{C22E97D3-4516-4FE9-8E55-5CBF1912A79A}" type="slidenum">
              <a:rPr lang="en-GB" smtClean="0"/>
              <a:pPr/>
              <a:t>3</a:t>
            </a:fld>
            <a:endParaRPr lang="en-GB"/>
          </a:p>
        </p:txBody>
      </p:sp>
    </p:spTree>
    <p:extLst>
      <p:ext uri="{BB962C8B-B14F-4D97-AF65-F5344CB8AC3E}">
        <p14:creationId xmlns:p14="http://schemas.microsoft.com/office/powerpoint/2010/main" val="278890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To overcome these challenges. We have proposed a solution (Wise Matrix)</a:t>
            </a:r>
          </a:p>
          <a:p>
            <a:pPr marL="171450" indent="-171450">
              <a:buFont typeface="Arial"/>
              <a:buChar char="•"/>
            </a:pPr>
            <a:r>
              <a:rPr lang="en-US">
                <a:cs typeface="Calibri"/>
              </a:rPr>
              <a:t>This is a Gen AI powered Risk analytics engine for continuous monitoring and swift response to risk events</a:t>
            </a:r>
          </a:p>
          <a:p>
            <a:pPr marL="171450" indent="-171450">
              <a:buFont typeface="Arial"/>
              <a:buChar char="•"/>
            </a:pPr>
            <a:r>
              <a:rPr lang="en-US">
                <a:cs typeface="Calibri"/>
              </a:rPr>
              <a:t>What do we do here:</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a:cs typeface="Calibri"/>
              </a:rPr>
              <a:t>Input data consists of public domain data (News) and  Bank's own data (such as portfolio and policy controls)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a:cs typeface="Calibri"/>
              </a:rPr>
              <a:t>This engine will operate in individual bank in such a way as to monitor and analyze external risk events, analyze portfolio impact and policy triggers.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a:cs typeface="Calibri"/>
              </a:rPr>
              <a:t>By doing this, we are able to achieve the following benefits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a:cs typeface="Calibri"/>
              </a:rPr>
              <a:t>Continuous monitoring</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a:cs typeface="Calibri"/>
              </a:rPr>
              <a:t>Shorted reaction time</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a:cs typeface="Calibri"/>
              </a:rPr>
              <a:t>Help manage risks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a:cs typeface="Calibri"/>
              </a:rPr>
              <a:t>Early warning for action</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a:cs typeface="Calibri"/>
              </a:rPr>
              <a:t>While enjoying those great benefits from </a:t>
            </a:r>
            <a:r>
              <a:rPr lang="en-US" err="1">
                <a:cs typeface="Calibri"/>
              </a:rPr>
              <a:t>WiseMatrix</a:t>
            </a:r>
            <a:r>
              <a:rPr lang="en-US">
                <a:cs typeface="Calibri"/>
              </a:rPr>
              <a:t>, we are also vigilant in putting guardrails on Toxicity/Bias, Hallucination and Out of Context, as advised by our industry whitepaper on responsible use of gen ai</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a:cs typeface="Calibri"/>
            </a:endParaRPr>
          </a:p>
        </p:txBody>
      </p:sp>
      <p:sp>
        <p:nvSpPr>
          <p:cNvPr id="4" name="Slide Number Placeholder 3"/>
          <p:cNvSpPr>
            <a:spLocks noGrp="1"/>
          </p:cNvSpPr>
          <p:nvPr>
            <p:ph type="sldNum" sz="quarter" idx="5"/>
          </p:nvPr>
        </p:nvSpPr>
        <p:spPr/>
        <p:txBody>
          <a:bodyPr/>
          <a:lstStyle/>
          <a:p>
            <a:fld id="{CFBF11F9-209C-BF49-9BD1-CCF1CE2CC3E9}" type="slidenum">
              <a:rPr lang="en-US" smtClean="0"/>
              <a:t>4</a:t>
            </a:fld>
            <a:endParaRPr lang="en-US"/>
          </a:p>
        </p:txBody>
      </p:sp>
    </p:spTree>
    <p:extLst>
      <p:ext uri="{BB962C8B-B14F-4D97-AF65-F5344CB8AC3E}">
        <p14:creationId xmlns:p14="http://schemas.microsoft.com/office/powerpoint/2010/main" val="227599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dirty="0" err="1">
                <a:latin typeface="Century Gothic" panose="020B0502020202020204" pitchFamily="34" charset="0"/>
              </a:rPr>
              <a:t>WiseMatrix</a:t>
            </a:r>
            <a:r>
              <a:rPr lang="en-US" dirty="0">
                <a:latin typeface="Century Gothic" panose="020B0502020202020204" pitchFamily="34" charset="0"/>
              </a:rPr>
              <a:t> leverages </a:t>
            </a:r>
            <a:r>
              <a:rPr lang="en-US" b="1" dirty="0">
                <a:latin typeface="Century Gothic" panose="020B0502020202020204" pitchFamily="34" charset="0"/>
              </a:rPr>
              <a:t>Retrieval Augmented Generation (RAG) </a:t>
            </a:r>
            <a:r>
              <a:rPr lang="en-US" dirty="0">
                <a:latin typeface="Century Gothic" panose="020B0502020202020204" pitchFamily="34" charset="0"/>
              </a:rPr>
              <a:t>to supplement </a:t>
            </a:r>
            <a:r>
              <a:rPr lang="en-US" b="1" dirty="0">
                <a:latin typeface="Century Gothic" panose="020B0502020202020204" pitchFamily="34" charset="0"/>
              </a:rPr>
              <a:t>PaLM2</a:t>
            </a:r>
            <a:r>
              <a:rPr lang="en-US" dirty="0">
                <a:latin typeface="Century Gothic" panose="020B0502020202020204" pitchFamily="34" charset="0"/>
              </a:rPr>
              <a:t> text generation with the context from </a:t>
            </a:r>
            <a:r>
              <a:rPr lang="en-US" b="1" dirty="0">
                <a:latin typeface="Century Gothic" panose="020B0502020202020204" pitchFamily="34" charset="0"/>
              </a:rPr>
              <a:t>Vector Search, </a:t>
            </a:r>
            <a:r>
              <a:rPr lang="en-US" dirty="0">
                <a:latin typeface="Century Gothic" panose="020B0502020202020204" pitchFamily="34" charset="0"/>
              </a:rPr>
              <a:t>for improving </a:t>
            </a:r>
            <a:r>
              <a:rPr lang="en-US" b="1" dirty="0">
                <a:latin typeface="Century Gothic" panose="020B0502020202020204" pitchFamily="34" charset="0"/>
              </a:rPr>
              <a:t>context-aware accuracy </a:t>
            </a:r>
            <a:r>
              <a:rPr lang="en-US" dirty="0">
                <a:latin typeface="Century Gothic" panose="020B0502020202020204" pitchFamily="34" charset="0"/>
              </a:rPr>
              <a:t>and reducing </a:t>
            </a:r>
            <a:r>
              <a:rPr lang="en-US" b="1" dirty="0">
                <a:latin typeface="Century Gothic" panose="020B0502020202020204" pitchFamily="34" charset="0"/>
              </a:rPr>
              <a:t>hallucination</a:t>
            </a:r>
            <a:endParaRPr lang="en-US" dirty="0">
              <a:cs typeface="Calibri" panose="020F0502020204030204"/>
            </a:endParaRPr>
          </a:p>
          <a:p>
            <a:pPr marL="171450" indent="-171450">
              <a:buFont typeface="Arial"/>
              <a:buChar char="•"/>
            </a:pPr>
            <a:r>
              <a:rPr lang="en-US" dirty="0">
                <a:cs typeface="Calibri" panose="020F0502020204030204"/>
              </a:rPr>
              <a:t>We conducted 3 rounds of tests to demonstrate the improvement on context-aware accuracy.</a:t>
            </a:r>
          </a:p>
          <a:p>
            <a:pPr marL="171450" indent="-171450">
              <a:buFont typeface="Arial"/>
              <a:buChar char="•"/>
            </a:pPr>
            <a:r>
              <a:rPr lang="en-US" dirty="0">
                <a:cs typeface="Calibri" panose="020F0502020204030204"/>
              </a:rPr>
              <a:t>During the test, we sent the queries specific to the input news on financial risks to both </a:t>
            </a:r>
            <a:r>
              <a:rPr lang="en-US" dirty="0" err="1">
                <a:cs typeface="Calibri" panose="020F0502020204030204"/>
              </a:rPr>
              <a:t>Wisematrix</a:t>
            </a:r>
            <a:r>
              <a:rPr lang="en-US" dirty="0">
                <a:cs typeface="Calibri" panose="020F0502020204030204"/>
              </a:rPr>
              <a:t> and foundation model, and compared the accuracies of the responses through human validation</a:t>
            </a:r>
          </a:p>
          <a:p>
            <a:pPr marL="171450" indent="-171450">
              <a:buFont typeface="Arial"/>
              <a:buChar char="•"/>
            </a:pPr>
            <a:r>
              <a:rPr lang="en-US" dirty="0">
                <a:cs typeface="Calibri" panose="020F0502020204030204"/>
              </a:rPr>
              <a:t>We have three sets of use cases</a:t>
            </a:r>
          </a:p>
          <a:p>
            <a:pPr marL="628650" lvl="1" indent="-171450">
              <a:buFont typeface="Arial"/>
              <a:buChar char="•"/>
            </a:pPr>
            <a:r>
              <a:rPr lang="en-US" dirty="0">
                <a:cs typeface="Calibri" panose="020F0502020204030204"/>
              </a:rPr>
              <a:t>Two from Stan C</a:t>
            </a:r>
          </a:p>
          <a:p>
            <a:pPr marL="1085850" lvl="2" indent="-171450">
              <a:buFont typeface="Arial"/>
              <a:buChar char="•"/>
            </a:pPr>
            <a:r>
              <a:rPr lang="en-US" dirty="0">
                <a:cs typeface="Calibri" panose="020F0502020204030204"/>
              </a:rPr>
              <a:t>Objective Testing</a:t>
            </a:r>
          </a:p>
          <a:p>
            <a:pPr marL="1085850" lvl="2" indent="-171450">
              <a:buFont typeface="Arial"/>
              <a:buChar char="•"/>
            </a:pPr>
            <a:r>
              <a:rPr lang="en-US" dirty="0">
                <a:cs typeface="Calibri" panose="020F0502020204030204"/>
              </a:rPr>
              <a:t>Additional test cases</a:t>
            </a:r>
          </a:p>
          <a:p>
            <a:pPr marL="628650" lvl="1" indent="-171450">
              <a:buFont typeface="Arial"/>
              <a:buChar char="•"/>
            </a:pPr>
            <a:r>
              <a:rPr lang="en-US" dirty="0">
                <a:cs typeface="Calibri" panose="020F0502020204030204"/>
              </a:rPr>
              <a:t>One set from Accenture</a:t>
            </a:r>
          </a:p>
          <a:p>
            <a:pPr marL="171450" lvl="0" indent="-171450">
              <a:buFont typeface="Arial"/>
              <a:buChar char="•"/>
            </a:pPr>
            <a:r>
              <a:rPr lang="en-US" dirty="0">
                <a:cs typeface="Calibri" panose="020F0502020204030204"/>
              </a:rPr>
              <a:t>As shown in the result chart, with the context supplement from news and portfolio data, </a:t>
            </a:r>
            <a:r>
              <a:rPr lang="en-US" dirty="0" err="1">
                <a:cs typeface="Calibri" panose="020F0502020204030204"/>
              </a:rPr>
              <a:t>Wisematrix</a:t>
            </a:r>
            <a:r>
              <a:rPr lang="en-US" dirty="0">
                <a:cs typeface="Calibri" panose="020F0502020204030204"/>
              </a:rPr>
              <a:t> outperforms the foundation model in every single test with significant margin, and no hallucination has been observed in the responses from </a:t>
            </a:r>
            <a:r>
              <a:rPr lang="en-US" dirty="0" err="1">
                <a:cs typeface="Calibri" panose="020F0502020204030204"/>
              </a:rPr>
              <a:t>WiseMatrix</a:t>
            </a:r>
            <a:r>
              <a:rPr lang="en-US" dirty="0">
                <a:cs typeface="Calibri" panose="020F0502020204030204"/>
              </a:rPr>
              <a:t>.</a:t>
            </a:r>
          </a:p>
        </p:txBody>
      </p:sp>
      <p:sp>
        <p:nvSpPr>
          <p:cNvPr id="4" name="Slide Number Placeholder 3"/>
          <p:cNvSpPr>
            <a:spLocks noGrp="1"/>
          </p:cNvSpPr>
          <p:nvPr>
            <p:ph type="sldNum" sz="quarter" idx="5"/>
          </p:nvPr>
        </p:nvSpPr>
        <p:spPr/>
        <p:txBody>
          <a:bodyPr/>
          <a:lstStyle/>
          <a:p>
            <a:fld id="{C22E97D3-4516-4FE9-8E55-5CBF1912A79A}" type="slidenum">
              <a:rPr lang="en-GB" smtClean="0"/>
              <a:pPr/>
              <a:t>5</a:t>
            </a:fld>
            <a:endParaRPr lang="en-GB"/>
          </a:p>
        </p:txBody>
      </p:sp>
    </p:spTree>
    <p:extLst>
      <p:ext uri="{BB962C8B-B14F-4D97-AF65-F5344CB8AC3E}">
        <p14:creationId xmlns:p14="http://schemas.microsoft.com/office/powerpoint/2010/main" val="399248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Welcome to the demo!</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the home page, you will find filters to select context country and subject area.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Context Country – Used to filter public policies.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Subject Area – Used to filter news.</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Trending events: Ranked based on popularity (Score was calculated using recency and frequency). Shows the date and delta of the rank. Once you click on the “+” button, a pop-up shows source of the relevant news. You can click on the links to visit the actual news page.</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Question 1: “What happened in the Silicon Valley bank collapse?”</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system will process and give you and answer compared with the foundation model’s answer. You can further click on citation to see which documents were used as references.</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cs typeface="Calibri" panose="020F0502020204030204"/>
              </a:rPr>
              <a:t>foundation model</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Hallucinated.</a:t>
            </a: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Question 2: Asking follow-up questions. “W</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hat are the banks or financial institutions that failed or collapsed in 2023?”</a:t>
            </a: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They system can use the memory to understand the topic from previous questions and look for appropriate answers. This question also digests multiple sources to come up with a relevant answer.</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Feedback – Comments and feedback can be given by the user which will be used to improve the tool.</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Clear conversation - To clear memory and start new topics.</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Question 3: “</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What are the impacts of the global slowdown?”</a:t>
            </a:r>
            <a:r>
              <a:rPr lang="en-SG"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question sounds generic, and you can see that </a:t>
            </a:r>
            <a:r>
              <a:rPr lang="en-US" sz="18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Wisematrix</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uses targeted info to answer. You can also see that </a:t>
            </a:r>
            <a:r>
              <a:rPr lang="en-US" sz="1800" dirty="0">
                <a:cs typeface="Calibri" panose="020F0502020204030204"/>
              </a:rPr>
              <a:t>foundation model</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result is generic since it doesn’t have access to the specific information.</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Question 4: “</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What are the accounts affected by supply chain disruptions and why?”</a:t>
            </a: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system has access to details from portfolio. The portfolio contains simulated data from 66 accounts. The system understands the impact of the event from the news and then finds relevance in those simulated accounts and retrieves relevant accounts along with reasons.</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Question 5: “</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Is it possible for gold mountain bank to get a credit downgrade from the Silicon Valley bank collapse?”</a:t>
            </a:r>
          </a:p>
          <a:p>
            <a:r>
              <a:rPr lang="en-SG" sz="1800" kern="100" dirty="0">
                <a:effectLst/>
                <a:latin typeface="Calibri" panose="020F0502020204030204" pitchFamily="34" charset="0"/>
                <a:ea typeface="Calibri" panose="020F0502020204030204" pitchFamily="34" charset="0"/>
                <a:cs typeface="Times New Roman" panose="02020603050405020304" pitchFamily="18" charset="0"/>
              </a:rPr>
              <a:t>The question refers to </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Gold mountain bank. (This is a simulated bank with business characteristics like SVB). The objective of the question was to test if </a:t>
            </a:r>
            <a:r>
              <a:rPr lang="en-US" sz="18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Wisematrix</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can alert us if it can identify risk for Gold Mountain bank since an event like SVB collapse has happened.</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Wisematrix</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investigates the news and portfolio data and is able to answer relevantly.</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RAI – When foul or toxic languages are used, the tool doesn’t accept the question and asks to enter again.</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C22E97D3-4516-4FE9-8E55-5CBF1912A79A}" type="slidenum">
              <a:rPr lang="en-GB" smtClean="0"/>
              <a:pPr/>
              <a:t>6</a:t>
            </a:fld>
            <a:endParaRPr lang="en-GB"/>
          </a:p>
        </p:txBody>
      </p:sp>
    </p:spTree>
    <p:extLst>
      <p:ext uri="{BB962C8B-B14F-4D97-AF65-F5344CB8AC3E}">
        <p14:creationId xmlns:p14="http://schemas.microsoft.com/office/powerpoint/2010/main" val="3273473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BF11F9-209C-BF49-9BD1-CCF1CE2CC3E9}" type="slidenum">
              <a:rPr lang="en-US" smtClean="0"/>
              <a:t>7</a:t>
            </a:fld>
            <a:endParaRPr lang="en-US"/>
          </a:p>
        </p:txBody>
      </p:sp>
    </p:spTree>
    <p:extLst>
      <p:ext uri="{BB962C8B-B14F-4D97-AF65-F5344CB8AC3E}">
        <p14:creationId xmlns:p14="http://schemas.microsoft.com/office/powerpoint/2010/main" val="659944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11923-E2D9-3427-DFF2-97971C84CC0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08A448B-4FF2-A422-DDDE-E733DF01DE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7F4DDAC-D2C6-9F97-D411-0B095E0E2196}"/>
              </a:ext>
            </a:extLst>
          </p:cNvPr>
          <p:cNvSpPr>
            <a:spLocks noGrp="1"/>
          </p:cNvSpPr>
          <p:nvPr>
            <p:ph type="dt" sz="half" idx="10"/>
          </p:nvPr>
        </p:nvSpPr>
        <p:spPr/>
        <p:txBody>
          <a:bodyPr/>
          <a:lstStyle/>
          <a:p>
            <a:fld id="{6A424B00-8187-044D-8CBE-D662724271E8}" type="datetimeFigureOut">
              <a:rPr lang="en-US" smtClean="0"/>
              <a:t>11/3/23</a:t>
            </a:fld>
            <a:endParaRPr lang="en-US"/>
          </a:p>
        </p:txBody>
      </p:sp>
      <p:sp>
        <p:nvSpPr>
          <p:cNvPr id="5" name="Footer Placeholder 4">
            <a:extLst>
              <a:ext uri="{FF2B5EF4-FFF2-40B4-BE49-F238E27FC236}">
                <a16:creationId xmlns:a16="http://schemas.microsoft.com/office/drawing/2014/main" id="{EF323F3E-714A-88C5-9366-57A27F546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3E337-61FC-BFFD-781C-4DBDD82AFCFE}"/>
              </a:ext>
            </a:extLst>
          </p:cNvPr>
          <p:cNvSpPr>
            <a:spLocks noGrp="1"/>
          </p:cNvSpPr>
          <p:nvPr>
            <p:ph type="sldNum" sz="quarter" idx="12"/>
          </p:nvPr>
        </p:nvSpPr>
        <p:spPr/>
        <p:txBody>
          <a:bodyPr/>
          <a:lstStyle/>
          <a:p>
            <a:fld id="{8AF62D4E-48A9-3543-93CA-0D13A3E1BC9F}" type="slidenum">
              <a:rPr lang="en-US" smtClean="0"/>
              <a:t>‹#›</a:t>
            </a:fld>
            <a:endParaRPr lang="en-US"/>
          </a:p>
        </p:txBody>
      </p:sp>
    </p:spTree>
    <p:extLst>
      <p:ext uri="{BB962C8B-B14F-4D97-AF65-F5344CB8AC3E}">
        <p14:creationId xmlns:p14="http://schemas.microsoft.com/office/powerpoint/2010/main" val="25280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FBF0B-7F44-A741-A5F8-E5610A6C3B5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C9237A3-6FB9-4BDA-FD24-D3F95F95934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F8FDE0-B00B-A182-BC58-2969893EA865}"/>
              </a:ext>
            </a:extLst>
          </p:cNvPr>
          <p:cNvSpPr>
            <a:spLocks noGrp="1"/>
          </p:cNvSpPr>
          <p:nvPr>
            <p:ph type="dt" sz="half" idx="10"/>
          </p:nvPr>
        </p:nvSpPr>
        <p:spPr/>
        <p:txBody>
          <a:bodyPr/>
          <a:lstStyle/>
          <a:p>
            <a:fld id="{6A424B00-8187-044D-8CBE-D662724271E8}" type="datetimeFigureOut">
              <a:rPr lang="en-US" smtClean="0"/>
              <a:t>11/3/23</a:t>
            </a:fld>
            <a:endParaRPr lang="en-US"/>
          </a:p>
        </p:txBody>
      </p:sp>
      <p:sp>
        <p:nvSpPr>
          <p:cNvPr id="5" name="Footer Placeholder 4">
            <a:extLst>
              <a:ext uri="{FF2B5EF4-FFF2-40B4-BE49-F238E27FC236}">
                <a16:creationId xmlns:a16="http://schemas.microsoft.com/office/drawing/2014/main" id="{EBAEDD03-28F6-E8BD-77D1-089AF0EFD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4C77A-A174-28A7-6AE4-EAD54C6BC6D0}"/>
              </a:ext>
            </a:extLst>
          </p:cNvPr>
          <p:cNvSpPr>
            <a:spLocks noGrp="1"/>
          </p:cNvSpPr>
          <p:nvPr>
            <p:ph type="sldNum" sz="quarter" idx="12"/>
          </p:nvPr>
        </p:nvSpPr>
        <p:spPr/>
        <p:txBody>
          <a:bodyPr/>
          <a:lstStyle/>
          <a:p>
            <a:fld id="{8AF62D4E-48A9-3543-93CA-0D13A3E1BC9F}" type="slidenum">
              <a:rPr lang="en-US" smtClean="0"/>
              <a:t>‹#›</a:t>
            </a:fld>
            <a:endParaRPr lang="en-US"/>
          </a:p>
        </p:txBody>
      </p:sp>
    </p:spTree>
    <p:extLst>
      <p:ext uri="{BB962C8B-B14F-4D97-AF65-F5344CB8AC3E}">
        <p14:creationId xmlns:p14="http://schemas.microsoft.com/office/powerpoint/2010/main" val="3820738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EA702-4A19-EFEE-96D1-AB922E8CC96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13BCBA-C4DF-DE1B-FC99-CA24AA194A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C11412-A121-BBE7-610D-D7A8E84C4947}"/>
              </a:ext>
            </a:extLst>
          </p:cNvPr>
          <p:cNvSpPr>
            <a:spLocks noGrp="1"/>
          </p:cNvSpPr>
          <p:nvPr>
            <p:ph type="dt" sz="half" idx="10"/>
          </p:nvPr>
        </p:nvSpPr>
        <p:spPr/>
        <p:txBody>
          <a:bodyPr/>
          <a:lstStyle/>
          <a:p>
            <a:fld id="{6A424B00-8187-044D-8CBE-D662724271E8}" type="datetimeFigureOut">
              <a:rPr lang="en-US" smtClean="0"/>
              <a:t>11/3/23</a:t>
            </a:fld>
            <a:endParaRPr lang="en-US"/>
          </a:p>
        </p:txBody>
      </p:sp>
      <p:sp>
        <p:nvSpPr>
          <p:cNvPr id="5" name="Footer Placeholder 4">
            <a:extLst>
              <a:ext uri="{FF2B5EF4-FFF2-40B4-BE49-F238E27FC236}">
                <a16:creationId xmlns:a16="http://schemas.microsoft.com/office/drawing/2014/main" id="{2038D69A-154F-BA3E-9EE9-969414A43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F64E3-2716-557C-0B67-57EE47276495}"/>
              </a:ext>
            </a:extLst>
          </p:cNvPr>
          <p:cNvSpPr>
            <a:spLocks noGrp="1"/>
          </p:cNvSpPr>
          <p:nvPr>
            <p:ph type="sldNum" sz="quarter" idx="12"/>
          </p:nvPr>
        </p:nvSpPr>
        <p:spPr/>
        <p:txBody>
          <a:bodyPr/>
          <a:lstStyle/>
          <a:p>
            <a:fld id="{8AF62D4E-48A9-3543-93CA-0D13A3E1BC9F}" type="slidenum">
              <a:rPr lang="en-US" smtClean="0"/>
              <a:t>‹#›</a:t>
            </a:fld>
            <a:endParaRPr lang="en-US"/>
          </a:p>
        </p:txBody>
      </p:sp>
    </p:spTree>
    <p:extLst>
      <p:ext uri="{BB962C8B-B14F-4D97-AF65-F5344CB8AC3E}">
        <p14:creationId xmlns:p14="http://schemas.microsoft.com/office/powerpoint/2010/main" val="3572003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2" name="TextBox 1">
            <a:extLst>
              <a:ext uri="{FF2B5EF4-FFF2-40B4-BE49-F238E27FC236}">
                <a16:creationId xmlns:a16="http://schemas.microsoft.com/office/drawing/2014/main" id="{D0FF934A-173E-F70E-D3E3-F3ACE4D0FA6D}"/>
              </a:ext>
            </a:extLst>
          </p:cNvPr>
          <p:cNvSpPr txBox="1"/>
          <p:nvPr userDrawn="1"/>
        </p:nvSpPr>
        <p:spPr>
          <a:xfrm>
            <a:off x="10027227" y="6567055"/>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4" name="TextBox 3">
            <a:extLst>
              <a:ext uri="{FF2B5EF4-FFF2-40B4-BE49-F238E27FC236}">
                <a16:creationId xmlns:a16="http://schemas.microsoft.com/office/drawing/2014/main" id="{9EC28941-BB7B-E942-5598-C898552B60EA}"/>
              </a:ext>
            </a:extLst>
          </p:cNvPr>
          <p:cNvSpPr txBox="1"/>
          <p:nvPr userDrawn="1"/>
        </p:nvSpPr>
        <p:spPr>
          <a:xfrm>
            <a:off x="10515600" y="650470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44F5E79A-33F4-FF6C-B260-0A534A76B108}"/>
              </a:ext>
            </a:extLst>
          </p:cNvPr>
          <p:cNvSpPr txBox="1"/>
          <p:nvPr userDrawn="1"/>
        </p:nvSpPr>
        <p:spPr>
          <a:xfrm>
            <a:off x="10058400" y="65151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865881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9F5C8D-65FE-754E-8036-5E22449D5FF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9EEAB4C-0964-FA4E-B202-AE13050746BF}"/>
              </a:ext>
            </a:extLst>
          </p:cNvPr>
          <p:cNvSpPr>
            <a:spLocks noGrp="1"/>
          </p:cNvSpPr>
          <p:nvPr>
            <p:ph type="ftr" sz="quarter" idx="11"/>
          </p:nvPr>
        </p:nvSpPr>
        <p:spPr/>
        <p:txBody>
          <a:bodyPr/>
          <a:lstStyle/>
          <a:p>
            <a:endParaRPr lang="en-US"/>
          </a:p>
        </p:txBody>
      </p:sp>
      <p:pic>
        <p:nvPicPr>
          <p:cNvPr id="11" name="Picture 10">
            <a:extLst>
              <a:ext uri="{FF2B5EF4-FFF2-40B4-BE49-F238E27FC236}">
                <a16:creationId xmlns:a16="http://schemas.microsoft.com/office/drawing/2014/main" id="{39997BBE-CDB6-EA49-9DCD-5E3E1BB77B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51573" cy="6885384"/>
          </a:xfrm>
          <a:prstGeom prst="rect">
            <a:avLst/>
          </a:prstGeom>
        </p:spPr>
      </p:pic>
      <p:sp>
        <p:nvSpPr>
          <p:cNvPr id="3" name="TextBox 2">
            <a:extLst>
              <a:ext uri="{FF2B5EF4-FFF2-40B4-BE49-F238E27FC236}">
                <a16:creationId xmlns:a16="http://schemas.microsoft.com/office/drawing/2014/main" id="{D7331308-3358-E37F-7659-E040CB4905CC}"/>
              </a:ext>
            </a:extLst>
          </p:cNvPr>
          <p:cNvSpPr txBox="1"/>
          <p:nvPr userDrawn="1"/>
        </p:nvSpPr>
        <p:spPr>
          <a:xfrm>
            <a:off x="11430000" y="6636066"/>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Century Gothic" panose="020B0502020202020204" pitchFamily="34" charset="0"/>
              </a:rPr>
              <a:t>‹#›</a:t>
            </a:fld>
            <a:endParaRPr lang="en-US" noProof="0">
              <a:solidFill>
                <a:schemeClr val="tx1">
                  <a:alpha val="75000"/>
                </a:schemeClr>
              </a:solidFill>
              <a:latin typeface="Century Gothic" panose="020B0502020202020204" pitchFamily="34" charset="0"/>
            </a:endParaRPr>
          </a:p>
        </p:txBody>
      </p:sp>
      <p:sp>
        <p:nvSpPr>
          <p:cNvPr id="7" name="Slide Number Placeholder 6">
            <a:extLst>
              <a:ext uri="{FF2B5EF4-FFF2-40B4-BE49-F238E27FC236}">
                <a16:creationId xmlns:a16="http://schemas.microsoft.com/office/drawing/2014/main" id="{06BEEBE2-94DE-3AAC-7C64-4EE6D5CAD79C}"/>
              </a:ext>
            </a:extLst>
          </p:cNvPr>
          <p:cNvSpPr txBox="1">
            <a:spLocks/>
          </p:cNvSpPr>
          <p:nvPr userDrawn="1"/>
        </p:nvSpPr>
        <p:spPr>
          <a:xfrm>
            <a:off x="11429998" y="6632274"/>
            <a:ext cx="381001" cy="207843"/>
          </a:xfrm>
          <a:prstGeom prst="rect">
            <a:avLst/>
          </a:prstGeom>
          <a:noFill/>
        </p:spPr>
        <p:txBody>
          <a:bodyPr vert="horz" wrap="square" lIns="0" tIns="0" rIns="0" bIns="0" rtlCol="0" anchor="ctr">
            <a:noAutofit/>
          </a:bodyPr>
          <a:lstStyle>
            <a:defPPr>
              <a:defRPr lang="en-US"/>
            </a:defPPr>
            <a:lvl1pPr marL="0" algn="r" defTabSz="914400" rtl="0" eaLnBrk="1" latinLnBrk="0" hangingPunct="1">
              <a:defRPr lang="en-US" sz="800" kern="1200" smtClean="0">
                <a:no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646529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489D-C99C-AC43-8D84-AC6733CA7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07456C-9516-154E-B169-CFD0EF7AFC3B}"/>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24FA0B-A7FD-E842-ABC6-386CE5721AA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DBFC485-57C4-9242-B76B-224BE069B1B9}"/>
              </a:ext>
            </a:extLst>
          </p:cNvPr>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id="{C9E4AFAC-01B1-5E40-BDD9-D180E421D7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12" name="TextBox 11">
            <a:extLst>
              <a:ext uri="{FF2B5EF4-FFF2-40B4-BE49-F238E27FC236}">
                <a16:creationId xmlns:a16="http://schemas.microsoft.com/office/drawing/2014/main" id="{D86E857B-867C-765F-4D9C-4F14223649D3}"/>
              </a:ext>
            </a:extLst>
          </p:cNvPr>
          <p:cNvSpPr txBox="1"/>
          <p:nvPr userDrawn="1"/>
        </p:nvSpPr>
        <p:spPr>
          <a:xfrm>
            <a:off x="11430000" y="6601562"/>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Century Gothic" panose="020B0502020202020204" pitchFamily="34" charset="0"/>
              </a:rPr>
              <a:t>‹#›</a:t>
            </a:fld>
            <a:endParaRPr lang="en-US" noProof="0">
              <a:solidFill>
                <a:schemeClr val="tx1">
                  <a:alpha val="75000"/>
                </a:schemeClr>
              </a:solidFill>
              <a:latin typeface="Century Gothic" panose="020B0502020202020204" pitchFamily="34" charset="0"/>
            </a:endParaRPr>
          </a:p>
        </p:txBody>
      </p:sp>
      <p:sp>
        <p:nvSpPr>
          <p:cNvPr id="13" name="Slide Number Placeholder 6">
            <a:extLst>
              <a:ext uri="{FF2B5EF4-FFF2-40B4-BE49-F238E27FC236}">
                <a16:creationId xmlns:a16="http://schemas.microsoft.com/office/drawing/2014/main" id="{CF3B1003-66E6-9CDA-CEEA-DF27AF82ADD7}"/>
              </a:ext>
            </a:extLst>
          </p:cNvPr>
          <p:cNvSpPr txBox="1">
            <a:spLocks/>
          </p:cNvSpPr>
          <p:nvPr userDrawn="1"/>
        </p:nvSpPr>
        <p:spPr>
          <a:xfrm>
            <a:off x="11429998" y="6597770"/>
            <a:ext cx="381001" cy="207843"/>
          </a:xfrm>
          <a:prstGeom prst="rect">
            <a:avLst/>
          </a:prstGeom>
          <a:noFill/>
        </p:spPr>
        <p:txBody>
          <a:bodyPr vert="horz" wrap="square" lIns="0" tIns="0" rIns="0" bIns="0" rtlCol="0" anchor="ctr">
            <a:noAutofit/>
          </a:bodyPr>
          <a:lstStyle>
            <a:defPPr>
              <a:defRPr lang="en-US"/>
            </a:defPPr>
            <a:lvl1pPr marL="0" algn="r" defTabSz="914400" rtl="0" eaLnBrk="1" latinLnBrk="0" hangingPunct="1">
              <a:defRPr lang="en-US" sz="800" kern="1200" smtClean="0">
                <a:no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056301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9F5C8D-65FE-754E-8036-5E22449D5FF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9EEAB4C-0964-FA4E-B202-AE13050746BF}"/>
              </a:ext>
            </a:extLst>
          </p:cNvPr>
          <p:cNvSpPr>
            <a:spLocks noGrp="1"/>
          </p:cNvSpPr>
          <p:nvPr>
            <p:ph type="ftr" sz="quarter" idx="11"/>
          </p:nvPr>
        </p:nvSpPr>
        <p:spPr/>
        <p:txBody>
          <a:bodyPr/>
          <a:lstStyle/>
          <a:p>
            <a:endParaRPr lang="en-US"/>
          </a:p>
        </p:txBody>
      </p:sp>
      <p:pic>
        <p:nvPicPr>
          <p:cNvPr id="11" name="Picture 10">
            <a:extLst>
              <a:ext uri="{FF2B5EF4-FFF2-40B4-BE49-F238E27FC236}">
                <a16:creationId xmlns:a16="http://schemas.microsoft.com/office/drawing/2014/main" id="{39997BBE-CDB6-EA49-9DCD-5E3E1BB77B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51573" cy="6885384"/>
          </a:xfrm>
          <a:prstGeom prst="rect">
            <a:avLst/>
          </a:prstGeom>
        </p:spPr>
      </p:pic>
      <p:sp>
        <p:nvSpPr>
          <p:cNvPr id="3" name="TextBox 2">
            <a:extLst>
              <a:ext uri="{FF2B5EF4-FFF2-40B4-BE49-F238E27FC236}">
                <a16:creationId xmlns:a16="http://schemas.microsoft.com/office/drawing/2014/main" id="{D7331308-3358-E37F-7659-E040CB4905CC}"/>
              </a:ext>
            </a:extLst>
          </p:cNvPr>
          <p:cNvSpPr txBox="1"/>
          <p:nvPr userDrawn="1"/>
        </p:nvSpPr>
        <p:spPr>
          <a:xfrm>
            <a:off x="11430000" y="6636066"/>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Century Gothic" panose="020B0502020202020204" pitchFamily="34" charset="0"/>
              </a:rPr>
              <a:t>‹#›</a:t>
            </a:fld>
            <a:endParaRPr lang="en-US" noProof="0">
              <a:solidFill>
                <a:schemeClr val="tx1">
                  <a:alpha val="75000"/>
                </a:schemeClr>
              </a:solidFill>
              <a:latin typeface="Century Gothic" panose="020B0502020202020204" pitchFamily="34" charset="0"/>
            </a:endParaRPr>
          </a:p>
        </p:txBody>
      </p:sp>
      <p:sp>
        <p:nvSpPr>
          <p:cNvPr id="7" name="Slide Number Placeholder 6">
            <a:extLst>
              <a:ext uri="{FF2B5EF4-FFF2-40B4-BE49-F238E27FC236}">
                <a16:creationId xmlns:a16="http://schemas.microsoft.com/office/drawing/2014/main" id="{06BEEBE2-94DE-3AAC-7C64-4EE6D5CAD79C}"/>
              </a:ext>
            </a:extLst>
          </p:cNvPr>
          <p:cNvSpPr txBox="1">
            <a:spLocks/>
          </p:cNvSpPr>
          <p:nvPr userDrawn="1"/>
        </p:nvSpPr>
        <p:spPr>
          <a:xfrm>
            <a:off x="11429998" y="6632274"/>
            <a:ext cx="381001" cy="207843"/>
          </a:xfrm>
          <a:prstGeom prst="rect">
            <a:avLst/>
          </a:prstGeom>
          <a:noFill/>
        </p:spPr>
        <p:txBody>
          <a:bodyPr vert="horz" wrap="square" lIns="0" tIns="0" rIns="0" bIns="0" rtlCol="0" anchor="ctr">
            <a:noAutofit/>
          </a:bodyPr>
          <a:lstStyle>
            <a:defPPr>
              <a:defRPr lang="en-US"/>
            </a:defPPr>
            <a:lvl1pPr marL="0" algn="r" defTabSz="914400" rtl="0" eaLnBrk="1" latinLnBrk="0" hangingPunct="1">
              <a:defRPr lang="en-US" sz="800" kern="1200" smtClean="0">
                <a:no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6838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606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w/ Sub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77F3779-53CF-40F7-9DB7-6E4C64FADBD4}"/>
              </a:ext>
            </a:extLst>
          </p:cNvPr>
          <p:cNvSpPr>
            <a:spLocks noGrp="1"/>
          </p:cNvSpPr>
          <p:nvPr>
            <p:ph type="ftr" sz="quarter" idx="16"/>
          </p:nvPr>
        </p:nvSpPr>
        <p:spPr/>
        <p:txBody>
          <a:bodyPr/>
          <a:lstStyle/>
          <a:p>
            <a:endParaRPr lang="en-US"/>
          </a:p>
        </p:txBody>
      </p:sp>
      <p:sp>
        <p:nvSpPr>
          <p:cNvPr id="4" name="Slide Number Placeholder 3">
            <a:extLst>
              <a:ext uri="{FF2B5EF4-FFF2-40B4-BE49-F238E27FC236}">
                <a16:creationId xmlns:a16="http://schemas.microsoft.com/office/drawing/2014/main" id="{CDC9840E-7882-460A-AE74-BC2DACA6D5BA}"/>
              </a:ext>
            </a:extLst>
          </p:cNvPr>
          <p:cNvSpPr>
            <a:spLocks noGrp="1"/>
          </p:cNvSpPr>
          <p:nvPr>
            <p:ph type="sldNum" sz="quarter" idx="17"/>
          </p:nvPr>
        </p:nvSpPr>
        <p:spPr>
          <a:xfrm>
            <a:off x="8610600" y="6356356"/>
            <a:ext cx="2743200" cy="365125"/>
          </a:xfrm>
          <a:prstGeom prst="rect">
            <a:avLst/>
          </a:prstGeom>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FBACEA5B-AFBD-4C67-9340-815D5E39B659}"/>
              </a:ext>
            </a:extLst>
          </p:cNvPr>
          <p:cNvSpPr>
            <a:spLocks noGrp="1"/>
          </p:cNvSpPr>
          <p:nvPr>
            <p:ph type="title"/>
          </p:nvPr>
        </p:nvSpPr>
        <p:spPr/>
        <p:txBody>
          <a:bodyPr/>
          <a:lstStyle/>
          <a:p>
            <a:r>
              <a:rPr lang="en-US"/>
              <a:t>Click to edit Master title style</a:t>
            </a:r>
          </a:p>
        </p:txBody>
      </p:sp>
      <p:sp>
        <p:nvSpPr>
          <p:cNvPr id="5" name="Subtitle">
            <a:extLst>
              <a:ext uri="{FF2B5EF4-FFF2-40B4-BE49-F238E27FC236}">
                <a16:creationId xmlns:a16="http://schemas.microsoft.com/office/drawing/2014/main" id="{D982B787-2459-44BF-A9F2-44CE1AFBECA0}"/>
              </a:ext>
            </a:extLst>
          </p:cNvPr>
          <p:cNvSpPr>
            <a:spLocks noGrp="1"/>
          </p:cNvSpPr>
          <p:nvPr>
            <p:ph type="body" sz="quarter" idx="15" hasCustomPrompt="1"/>
          </p:nvPr>
        </p:nvSpPr>
        <p:spPr>
          <a:xfrm>
            <a:off x="362282" y="1209096"/>
            <a:ext cx="11460163" cy="551090"/>
          </a:xfrm>
        </p:spPr>
        <p:txBody>
          <a:bodyPr tIns="180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6" name="Sources">
            <a:extLst>
              <a:ext uri="{FF2B5EF4-FFF2-40B4-BE49-F238E27FC236}">
                <a16:creationId xmlns:a16="http://schemas.microsoft.com/office/drawing/2014/main" id="{773DDFAF-1D3C-401D-A7D9-ECDC0899B65A}"/>
              </a:ext>
            </a:extLst>
          </p:cNvPr>
          <p:cNvSpPr>
            <a:spLocks noGrp="1"/>
          </p:cNvSpPr>
          <p:nvPr>
            <p:ph type="body" sz="quarter" idx="18" hasCustomPrompt="1"/>
          </p:nvPr>
        </p:nvSpPr>
        <p:spPr>
          <a:xfrm>
            <a:off x="980550" y="6471584"/>
            <a:ext cx="6287026" cy="138499"/>
          </a:xfrm>
        </p:spPr>
        <p:txBody>
          <a:bodyPr wrap="square" anchor="b">
            <a:spAutoFit/>
          </a:bodyPr>
          <a:lstStyle>
            <a:lvl1pPr>
              <a:defRPr sz="900" i="1">
                <a:latin typeface="+mn-lt"/>
              </a:defRPr>
            </a:lvl1pPr>
          </a:lstStyle>
          <a:p>
            <a:pPr lvl="0"/>
            <a:r>
              <a:rPr lang="en-US"/>
              <a:t>Insert sources</a:t>
            </a:r>
          </a:p>
        </p:txBody>
      </p:sp>
    </p:spTree>
    <p:extLst>
      <p:ext uri="{BB962C8B-B14F-4D97-AF65-F5344CB8AC3E}">
        <p14:creationId xmlns:p14="http://schemas.microsoft.com/office/powerpoint/2010/main" val="4200960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2023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64885401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806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8639-06E4-78A3-7AE0-73EFA99AAF7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A2EFEBB-1BEF-AB48-D751-237B925304D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92A4FB-C8DA-6038-5A7C-E85B13C94696}"/>
              </a:ext>
            </a:extLst>
          </p:cNvPr>
          <p:cNvSpPr>
            <a:spLocks noGrp="1"/>
          </p:cNvSpPr>
          <p:nvPr>
            <p:ph type="dt" sz="half" idx="10"/>
          </p:nvPr>
        </p:nvSpPr>
        <p:spPr/>
        <p:txBody>
          <a:bodyPr/>
          <a:lstStyle/>
          <a:p>
            <a:fld id="{6A424B00-8187-044D-8CBE-D662724271E8}" type="datetimeFigureOut">
              <a:rPr lang="en-US" smtClean="0"/>
              <a:t>11/3/23</a:t>
            </a:fld>
            <a:endParaRPr lang="en-US"/>
          </a:p>
        </p:txBody>
      </p:sp>
      <p:sp>
        <p:nvSpPr>
          <p:cNvPr id="5" name="Footer Placeholder 4">
            <a:extLst>
              <a:ext uri="{FF2B5EF4-FFF2-40B4-BE49-F238E27FC236}">
                <a16:creationId xmlns:a16="http://schemas.microsoft.com/office/drawing/2014/main" id="{CA5D5948-BAC5-2FAE-8B63-E172924E4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02F1A-1585-F86E-EDA5-0973337D3CB3}"/>
              </a:ext>
            </a:extLst>
          </p:cNvPr>
          <p:cNvSpPr>
            <a:spLocks noGrp="1"/>
          </p:cNvSpPr>
          <p:nvPr>
            <p:ph type="sldNum" sz="quarter" idx="12"/>
          </p:nvPr>
        </p:nvSpPr>
        <p:spPr/>
        <p:txBody>
          <a:bodyPr/>
          <a:lstStyle/>
          <a:p>
            <a:fld id="{8AF62D4E-48A9-3543-93CA-0D13A3E1BC9F}" type="slidenum">
              <a:rPr lang="en-US" smtClean="0"/>
              <a:t>‹#›</a:t>
            </a:fld>
            <a:endParaRPr lang="en-US"/>
          </a:p>
        </p:txBody>
      </p:sp>
    </p:spTree>
    <p:extLst>
      <p:ext uri="{BB962C8B-B14F-4D97-AF65-F5344CB8AC3E}">
        <p14:creationId xmlns:p14="http://schemas.microsoft.com/office/powerpoint/2010/main" val="2725319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F431-9368-A585-9B70-AB9D880D44A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38FBB3-90BB-017B-CE8B-0050BF173D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ED33B5-EC79-4030-643F-46E0BA885C19}"/>
              </a:ext>
            </a:extLst>
          </p:cNvPr>
          <p:cNvSpPr>
            <a:spLocks noGrp="1"/>
          </p:cNvSpPr>
          <p:nvPr>
            <p:ph type="dt" sz="half" idx="10"/>
          </p:nvPr>
        </p:nvSpPr>
        <p:spPr/>
        <p:txBody>
          <a:bodyPr/>
          <a:lstStyle/>
          <a:p>
            <a:fld id="{6A424B00-8187-044D-8CBE-D662724271E8}" type="datetimeFigureOut">
              <a:rPr lang="en-US" smtClean="0"/>
              <a:t>11/3/23</a:t>
            </a:fld>
            <a:endParaRPr lang="en-US"/>
          </a:p>
        </p:txBody>
      </p:sp>
      <p:sp>
        <p:nvSpPr>
          <p:cNvPr id="5" name="Footer Placeholder 4">
            <a:extLst>
              <a:ext uri="{FF2B5EF4-FFF2-40B4-BE49-F238E27FC236}">
                <a16:creationId xmlns:a16="http://schemas.microsoft.com/office/drawing/2014/main" id="{9015E7C3-D39A-82A0-6835-076F321EE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1AAAF-8C39-52EF-669F-48D558EDEFD7}"/>
              </a:ext>
            </a:extLst>
          </p:cNvPr>
          <p:cNvSpPr>
            <a:spLocks noGrp="1"/>
          </p:cNvSpPr>
          <p:nvPr>
            <p:ph type="sldNum" sz="quarter" idx="12"/>
          </p:nvPr>
        </p:nvSpPr>
        <p:spPr/>
        <p:txBody>
          <a:bodyPr/>
          <a:lstStyle/>
          <a:p>
            <a:fld id="{8AF62D4E-48A9-3543-93CA-0D13A3E1BC9F}" type="slidenum">
              <a:rPr lang="en-US" smtClean="0"/>
              <a:t>‹#›</a:t>
            </a:fld>
            <a:endParaRPr lang="en-US"/>
          </a:p>
        </p:txBody>
      </p:sp>
    </p:spTree>
    <p:extLst>
      <p:ext uri="{BB962C8B-B14F-4D97-AF65-F5344CB8AC3E}">
        <p14:creationId xmlns:p14="http://schemas.microsoft.com/office/powerpoint/2010/main" val="3531064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2B7E2-DE9B-D12B-5224-E6B686BB8EF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389709A-CFAC-E84E-FFF6-BEBE2E1E094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7B2A1E9-727D-F0C7-D92A-8B16F7BD097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A294ED0-17C1-99AA-F86F-50BB4322E612}"/>
              </a:ext>
            </a:extLst>
          </p:cNvPr>
          <p:cNvSpPr>
            <a:spLocks noGrp="1"/>
          </p:cNvSpPr>
          <p:nvPr>
            <p:ph type="dt" sz="half" idx="10"/>
          </p:nvPr>
        </p:nvSpPr>
        <p:spPr/>
        <p:txBody>
          <a:bodyPr/>
          <a:lstStyle/>
          <a:p>
            <a:fld id="{6A424B00-8187-044D-8CBE-D662724271E8}" type="datetimeFigureOut">
              <a:rPr lang="en-US" smtClean="0"/>
              <a:t>11/3/23</a:t>
            </a:fld>
            <a:endParaRPr lang="en-US"/>
          </a:p>
        </p:txBody>
      </p:sp>
      <p:sp>
        <p:nvSpPr>
          <p:cNvPr id="6" name="Footer Placeholder 5">
            <a:extLst>
              <a:ext uri="{FF2B5EF4-FFF2-40B4-BE49-F238E27FC236}">
                <a16:creationId xmlns:a16="http://schemas.microsoft.com/office/drawing/2014/main" id="{DFBC80F3-7BEF-53B8-B701-7F1DC6138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36BC61-8FA6-3E15-4D27-D2E5E94CF2B4}"/>
              </a:ext>
            </a:extLst>
          </p:cNvPr>
          <p:cNvSpPr>
            <a:spLocks noGrp="1"/>
          </p:cNvSpPr>
          <p:nvPr>
            <p:ph type="sldNum" sz="quarter" idx="12"/>
          </p:nvPr>
        </p:nvSpPr>
        <p:spPr/>
        <p:txBody>
          <a:bodyPr/>
          <a:lstStyle/>
          <a:p>
            <a:fld id="{8AF62D4E-48A9-3543-93CA-0D13A3E1BC9F}" type="slidenum">
              <a:rPr lang="en-US" smtClean="0"/>
              <a:t>‹#›</a:t>
            </a:fld>
            <a:endParaRPr lang="en-US"/>
          </a:p>
        </p:txBody>
      </p:sp>
    </p:spTree>
    <p:extLst>
      <p:ext uri="{BB962C8B-B14F-4D97-AF65-F5344CB8AC3E}">
        <p14:creationId xmlns:p14="http://schemas.microsoft.com/office/powerpoint/2010/main" val="1233618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E3E4-C03D-C738-D6C9-A6FCB4B244F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090570E-9C27-F4DC-7D7A-1E1C19B5F9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4B9CCD1-34C3-8614-5567-95E3F483C4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0916B4E-D4D4-E851-33CA-C2F434F5FE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6709AD8-763E-ED7B-68F4-361FF2D96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E1FA964-3FC7-7FF2-42C2-42CCBC8326A6}"/>
              </a:ext>
            </a:extLst>
          </p:cNvPr>
          <p:cNvSpPr>
            <a:spLocks noGrp="1"/>
          </p:cNvSpPr>
          <p:nvPr>
            <p:ph type="dt" sz="half" idx="10"/>
          </p:nvPr>
        </p:nvSpPr>
        <p:spPr/>
        <p:txBody>
          <a:bodyPr/>
          <a:lstStyle/>
          <a:p>
            <a:fld id="{6A424B00-8187-044D-8CBE-D662724271E8}" type="datetimeFigureOut">
              <a:rPr lang="en-US" smtClean="0"/>
              <a:t>11/3/23</a:t>
            </a:fld>
            <a:endParaRPr lang="en-US"/>
          </a:p>
        </p:txBody>
      </p:sp>
      <p:sp>
        <p:nvSpPr>
          <p:cNvPr id="8" name="Footer Placeholder 7">
            <a:extLst>
              <a:ext uri="{FF2B5EF4-FFF2-40B4-BE49-F238E27FC236}">
                <a16:creationId xmlns:a16="http://schemas.microsoft.com/office/drawing/2014/main" id="{BC233374-6CCB-1C80-F937-EFC6360DE9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8B3A34-6389-2F2D-6B34-FBC7C23F4AA4}"/>
              </a:ext>
            </a:extLst>
          </p:cNvPr>
          <p:cNvSpPr>
            <a:spLocks noGrp="1"/>
          </p:cNvSpPr>
          <p:nvPr>
            <p:ph type="sldNum" sz="quarter" idx="12"/>
          </p:nvPr>
        </p:nvSpPr>
        <p:spPr/>
        <p:txBody>
          <a:bodyPr/>
          <a:lstStyle/>
          <a:p>
            <a:fld id="{8AF62D4E-48A9-3543-93CA-0D13A3E1BC9F}" type="slidenum">
              <a:rPr lang="en-US" smtClean="0"/>
              <a:t>‹#›</a:t>
            </a:fld>
            <a:endParaRPr lang="en-US"/>
          </a:p>
        </p:txBody>
      </p:sp>
    </p:spTree>
    <p:extLst>
      <p:ext uri="{BB962C8B-B14F-4D97-AF65-F5344CB8AC3E}">
        <p14:creationId xmlns:p14="http://schemas.microsoft.com/office/powerpoint/2010/main" val="209449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8C31-B338-7579-16AB-024A1EEF81A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D6B6680-A427-C548-00FC-8D6EA8663F3A}"/>
              </a:ext>
            </a:extLst>
          </p:cNvPr>
          <p:cNvSpPr>
            <a:spLocks noGrp="1"/>
          </p:cNvSpPr>
          <p:nvPr>
            <p:ph type="dt" sz="half" idx="10"/>
          </p:nvPr>
        </p:nvSpPr>
        <p:spPr/>
        <p:txBody>
          <a:bodyPr/>
          <a:lstStyle/>
          <a:p>
            <a:fld id="{6A424B00-8187-044D-8CBE-D662724271E8}" type="datetimeFigureOut">
              <a:rPr lang="en-US" smtClean="0"/>
              <a:t>11/3/23</a:t>
            </a:fld>
            <a:endParaRPr lang="en-US"/>
          </a:p>
        </p:txBody>
      </p:sp>
      <p:sp>
        <p:nvSpPr>
          <p:cNvPr id="4" name="Footer Placeholder 3">
            <a:extLst>
              <a:ext uri="{FF2B5EF4-FFF2-40B4-BE49-F238E27FC236}">
                <a16:creationId xmlns:a16="http://schemas.microsoft.com/office/drawing/2014/main" id="{4E404856-5B5A-C17D-BF4A-3AA8AD3262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0210F8-3403-A2BC-E249-A1DAF14F49CC}"/>
              </a:ext>
            </a:extLst>
          </p:cNvPr>
          <p:cNvSpPr>
            <a:spLocks noGrp="1"/>
          </p:cNvSpPr>
          <p:nvPr>
            <p:ph type="sldNum" sz="quarter" idx="12"/>
          </p:nvPr>
        </p:nvSpPr>
        <p:spPr/>
        <p:txBody>
          <a:bodyPr/>
          <a:lstStyle/>
          <a:p>
            <a:fld id="{8AF62D4E-48A9-3543-93CA-0D13A3E1BC9F}" type="slidenum">
              <a:rPr lang="en-US" smtClean="0"/>
              <a:t>‹#›</a:t>
            </a:fld>
            <a:endParaRPr lang="en-US"/>
          </a:p>
        </p:txBody>
      </p:sp>
    </p:spTree>
    <p:extLst>
      <p:ext uri="{BB962C8B-B14F-4D97-AF65-F5344CB8AC3E}">
        <p14:creationId xmlns:p14="http://schemas.microsoft.com/office/powerpoint/2010/main" val="218713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9E9EEC-E455-2882-7B29-57CCA920D6AA}"/>
              </a:ext>
            </a:extLst>
          </p:cNvPr>
          <p:cNvSpPr>
            <a:spLocks noGrp="1"/>
          </p:cNvSpPr>
          <p:nvPr>
            <p:ph type="dt" sz="half" idx="10"/>
          </p:nvPr>
        </p:nvSpPr>
        <p:spPr/>
        <p:txBody>
          <a:bodyPr/>
          <a:lstStyle/>
          <a:p>
            <a:fld id="{6A424B00-8187-044D-8CBE-D662724271E8}" type="datetimeFigureOut">
              <a:rPr lang="en-US" smtClean="0"/>
              <a:t>11/3/23</a:t>
            </a:fld>
            <a:endParaRPr lang="en-US"/>
          </a:p>
        </p:txBody>
      </p:sp>
      <p:sp>
        <p:nvSpPr>
          <p:cNvPr id="3" name="Footer Placeholder 2">
            <a:extLst>
              <a:ext uri="{FF2B5EF4-FFF2-40B4-BE49-F238E27FC236}">
                <a16:creationId xmlns:a16="http://schemas.microsoft.com/office/drawing/2014/main" id="{72966AA9-26B7-5EC7-1ADC-4EC9A6A392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2EE7AC-EF4D-6CDB-3A39-4F1E026AB7AD}"/>
              </a:ext>
            </a:extLst>
          </p:cNvPr>
          <p:cNvSpPr>
            <a:spLocks noGrp="1"/>
          </p:cNvSpPr>
          <p:nvPr>
            <p:ph type="sldNum" sz="quarter" idx="12"/>
          </p:nvPr>
        </p:nvSpPr>
        <p:spPr/>
        <p:txBody>
          <a:bodyPr/>
          <a:lstStyle/>
          <a:p>
            <a:fld id="{8AF62D4E-48A9-3543-93CA-0D13A3E1BC9F}" type="slidenum">
              <a:rPr lang="en-US" smtClean="0"/>
              <a:t>‹#›</a:t>
            </a:fld>
            <a:endParaRPr lang="en-US"/>
          </a:p>
        </p:txBody>
      </p:sp>
    </p:spTree>
    <p:extLst>
      <p:ext uri="{BB962C8B-B14F-4D97-AF65-F5344CB8AC3E}">
        <p14:creationId xmlns:p14="http://schemas.microsoft.com/office/powerpoint/2010/main" val="187695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4252-56CA-570A-44EE-B52300608B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9BEF050-5B75-6962-63BD-98D5C85E6C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7D4A0D-09B8-69D5-804C-B91F40F459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426AC0-62A1-290C-DF1E-6C586A467774}"/>
              </a:ext>
            </a:extLst>
          </p:cNvPr>
          <p:cNvSpPr>
            <a:spLocks noGrp="1"/>
          </p:cNvSpPr>
          <p:nvPr>
            <p:ph type="dt" sz="half" idx="10"/>
          </p:nvPr>
        </p:nvSpPr>
        <p:spPr/>
        <p:txBody>
          <a:bodyPr/>
          <a:lstStyle/>
          <a:p>
            <a:fld id="{6A424B00-8187-044D-8CBE-D662724271E8}" type="datetimeFigureOut">
              <a:rPr lang="en-US" smtClean="0"/>
              <a:t>11/3/23</a:t>
            </a:fld>
            <a:endParaRPr lang="en-US"/>
          </a:p>
        </p:txBody>
      </p:sp>
      <p:sp>
        <p:nvSpPr>
          <p:cNvPr id="6" name="Footer Placeholder 5">
            <a:extLst>
              <a:ext uri="{FF2B5EF4-FFF2-40B4-BE49-F238E27FC236}">
                <a16:creationId xmlns:a16="http://schemas.microsoft.com/office/drawing/2014/main" id="{20A24DD7-FD08-4C45-4DCD-BEEB16783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21326A-354B-54EF-C091-A135653A67BC}"/>
              </a:ext>
            </a:extLst>
          </p:cNvPr>
          <p:cNvSpPr>
            <a:spLocks noGrp="1"/>
          </p:cNvSpPr>
          <p:nvPr>
            <p:ph type="sldNum" sz="quarter" idx="12"/>
          </p:nvPr>
        </p:nvSpPr>
        <p:spPr/>
        <p:txBody>
          <a:bodyPr/>
          <a:lstStyle/>
          <a:p>
            <a:fld id="{8AF62D4E-48A9-3543-93CA-0D13A3E1BC9F}" type="slidenum">
              <a:rPr lang="en-US" smtClean="0"/>
              <a:t>‹#›</a:t>
            </a:fld>
            <a:endParaRPr lang="en-US"/>
          </a:p>
        </p:txBody>
      </p:sp>
    </p:spTree>
    <p:extLst>
      <p:ext uri="{BB962C8B-B14F-4D97-AF65-F5344CB8AC3E}">
        <p14:creationId xmlns:p14="http://schemas.microsoft.com/office/powerpoint/2010/main" val="1662572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70C6-7A5D-620A-D6D0-C5C0BA3859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A4B4749-B3E9-75A7-7D64-5A3A0422F3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050C5-8EFB-30B1-CA95-361FFF1C7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F6F9000-5E0A-F2CF-8D74-DEF2654A8BD6}"/>
              </a:ext>
            </a:extLst>
          </p:cNvPr>
          <p:cNvSpPr>
            <a:spLocks noGrp="1"/>
          </p:cNvSpPr>
          <p:nvPr>
            <p:ph type="dt" sz="half" idx="10"/>
          </p:nvPr>
        </p:nvSpPr>
        <p:spPr/>
        <p:txBody>
          <a:bodyPr/>
          <a:lstStyle/>
          <a:p>
            <a:fld id="{6A424B00-8187-044D-8CBE-D662724271E8}" type="datetimeFigureOut">
              <a:rPr lang="en-US" smtClean="0"/>
              <a:t>11/3/23</a:t>
            </a:fld>
            <a:endParaRPr lang="en-US"/>
          </a:p>
        </p:txBody>
      </p:sp>
      <p:sp>
        <p:nvSpPr>
          <p:cNvPr id="6" name="Footer Placeholder 5">
            <a:extLst>
              <a:ext uri="{FF2B5EF4-FFF2-40B4-BE49-F238E27FC236}">
                <a16:creationId xmlns:a16="http://schemas.microsoft.com/office/drawing/2014/main" id="{5BF52FA2-AE58-A13A-FAA9-B0056AB72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8B858C-6DC3-CA89-DA31-4D9A9EC7CF38}"/>
              </a:ext>
            </a:extLst>
          </p:cNvPr>
          <p:cNvSpPr>
            <a:spLocks noGrp="1"/>
          </p:cNvSpPr>
          <p:nvPr>
            <p:ph type="sldNum" sz="quarter" idx="12"/>
          </p:nvPr>
        </p:nvSpPr>
        <p:spPr/>
        <p:txBody>
          <a:bodyPr/>
          <a:lstStyle/>
          <a:p>
            <a:fld id="{8AF62D4E-48A9-3543-93CA-0D13A3E1BC9F}" type="slidenum">
              <a:rPr lang="en-US" smtClean="0"/>
              <a:t>‹#›</a:t>
            </a:fld>
            <a:endParaRPr lang="en-US"/>
          </a:p>
        </p:txBody>
      </p:sp>
    </p:spTree>
    <p:extLst>
      <p:ext uri="{BB962C8B-B14F-4D97-AF65-F5344CB8AC3E}">
        <p14:creationId xmlns:p14="http://schemas.microsoft.com/office/powerpoint/2010/main" val="272776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250F96-B7E3-7011-4ABE-1B047D40E7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6F66E5-9A2B-B607-505A-C68A19471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AC1A0C-8362-C9F2-D17A-C3BE3FDFFF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24B00-8187-044D-8CBE-D662724271E8}" type="datetimeFigureOut">
              <a:rPr lang="en-US" smtClean="0"/>
              <a:t>11/3/23</a:t>
            </a:fld>
            <a:endParaRPr lang="en-US"/>
          </a:p>
        </p:txBody>
      </p:sp>
      <p:sp>
        <p:nvSpPr>
          <p:cNvPr id="5" name="Footer Placeholder 4">
            <a:extLst>
              <a:ext uri="{FF2B5EF4-FFF2-40B4-BE49-F238E27FC236}">
                <a16:creationId xmlns:a16="http://schemas.microsoft.com/office/drawing/2014/main" id="{C8B28107-8DAC-49C9-9566-B181CED98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68A7F6-2930-F562-0D99-BE9AFE031C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62D4E-48A9-3543-93CA-0D13A3E1BC9F}" type="slidenum">
              <a:rPr lang="en-US" smtClean="0"/>
              <a:t>‹#›</a:t>
            </a:fld>
            <a:endParaRPr lang="en-US"/>
          </a:p>
        </p:txBody>
      </p:sp>
    </p:spTree>
    <p:extLst>
      <p:ext uri="{BB962C8B-B14F-4D97-AF65-F5344CB8AC3E}">
        <p14:creationId xmlns:p14="http://schemas.microsoft.com/office/powerpoint/2010/main" val="2485251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69E23F-E60A-C94C-BF7D-58F723C6FE2F}"/>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192A4-E141-8341-955A-256339FBCB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3A57AB-521C-764B-80EB-5A5E81045C32}"/>
              </a:ext>
            </a:extLst>
          </p:cNvPr>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2038280-56DB-6F4B-960F-4087504C1ECD}"/>
              </a:ext>
            </a:extLst>
          </p:cNvPr>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8" name="Picture 7">
            <a:extLst>
              <a:ext uri="{FF2B5EF4-FFF2-40B4-BE49-F238E27FC236}">
                <a16:creationId xmlns:a16="http://schemas.microsoft.com/office/drawing/2014/main" id="{AE0BAC4C-7247-0547-B75D-8E31427E5DB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sp>
        <p:nvSpPr>
          <p:cNvPr id="12" name="TextBox 11">
            <a:extLst>
              <a:ext uri="{FF2B5EF4-FFF2-40B4-BE49-F238E27FC236}">
                <a16:creationId xmlns:a16="http://schemas.microsoft.com/office/drawing/2014/main" id="{A68ADC1A-5E90-67B5-FDAE-586B24272DE2}"/>
              </a:ext>
            </a:extLst>
          </p:cNvPr>
          <p:cNvSpPr txBox="1"/>
          <p:nvPr userDrawn="1"/>
        </p:nvSpPr>
        <p:spPr>
          <a:xfrm>
            <a:off x="11430000" y="6541179"/>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Century Gothic" panose="020B0502020202020204" pitchFamily="34" charset="0"/>
              </a:rPr>
              <a:t>‹#›</a:t>
            </a:fld>
            <a:endParaRPr lang="en-US" noProof="0">
              <a:solidFill>
                <a:schemeClr val="tx1">
                  <a:alpha val="75000"/>
                </a:schemeClr>
              </a:solidFill>
              <a:latin typeface="Century Gothic" panose="020B0502020202020204" pitchFamily="34" charset="0"/>
            </a:endParaRPr>
          </a:p>
        </p:txBody>
      </p:sp>
      <p:sp>
        <p:nvSpPr>
          <p:cNvPr id="13" name="Slide Number Placeholder 6">
            <a:extLst>
              <a:ext uri="{FF2B5EF4-FFF2-40B4-BE49-F238E27FC236}">
                <a16:creationId xmlns:a16="http://schemas.microsoft.com/office/drawing/2014/main" id="{B7D923C6-5F1C-8F21-275E-41E6793F2933}"/>
              </a:ext>
            </a:extLst>
          </p:cNvPr>
          <p:cNvSpPr txBox="1">
            <a:spLocks/>
          </p:cNvSpPr>
          <p:nvPr userDrawn="1"/>
        </p:nvSpPr>
        <p:spPr>
          <a:xfrm>
            <a:off x="11429998" y="6537387"/>
            <a:ext cx="381001" cy="207843"/>
          </a:xfrm>
          <a:prstGeom prst="rect">
            <a:avLst/>
          </a:prstGeom>
          <a:noFill/>
        </p:spPr>
        <p:txBody>
          <a:bodyPr vert="horz" wrap="square" lIns="0" tIns="0" rIns="0" bIns="0" rtlCol="0" anchor="ctr">
            <a:noAutofit/>
          </a:bodyPr>
          <a:lstStyle>
            <a:defPPr>
              <a:defRPr lang="en-US"/>
            </a:defPPr>
            <a:lvl1pPr marL="0" algn="r" defTabSz="914400" rtl="0" eaLnBrk="1" latinLnBrk="0" hangingPunct="1">
              <a:defRPr lang="en-US" sz="800" kern="1200" smtClean="0">
                <a:no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68373312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hf sldNum="0"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jpe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jpe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svg"/><Relationship Id="rId9" Type="http://schemas.openxmlformats.org/officeDocument/2006/relationships/image" Target="../media/image36.sv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7.png"/><Relationship Id="rId5" Type="http://schemas.openxmlformats.org/officeDocument/2006/relationships/image" Target="../media/image7.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953BA7-7688-0B8B-02F6-4BA1D98AB8F6}"/>
              </a:ext>
            </a:extLst>
          </p:cNvPr>
          <p:cNvPicPr>
            <a:picLocks noChangeAspect="1"/>
          </p:cNvPicPr>
          <p:nvPr/>
        </p:nvPicPr>
        <p:blipFill rotWithShape="1">
          <a:blip r:embed="rId3"/>
          <a:srcRect l="141" r="-1" b="-1"/>
          <a:stretch/>
        </p:blipFill>
        <p:spPr>
          <a:xfrm>
            <a:off x="-7620" y="-48819"/>
            <a:ext cx="12207240" cy="6955635"/>
          </a:xfrm>
          <a:prstGeom prst="rect">
            <a:avLst/>
          </a:prstGeom>
          <a:noFill/>
        </p:spPr>
      </p:pic>
      <p:sp>
        <p:nvSpPr>
          <p:cNvPr id="4" name="Title 2">
            <a:extLst>
              <a:ext uri="{FF2B5EF4-FFF2-40B4-BE49-F238E27FC236}">
                <a16:creationId xmlns:a16="http://schemas.microsoft.com/office/drawing/2014/main" id="{172212BC-3888-DE15-FD9F-215FF2652457}"/>
              </a:ext>
            </a:extLst>
          </p:cNvPr>
          <p:cNvSpPr txBox="1">
            <a:spLocks/>
          </p:cNvSpPr>
          <p:nvPr/>
        </p:nvSpPr>
        <p:spPr>
          <a:xfrm>
            <a:off x="230614" y="1491670"/>
            <a:ext cx="6057899" cy="1769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b="1" err="1">
                <a:solidFill>
                  <a:schemeClr val="bg1"/>
                </a:solidFill>
                <a:latin typeface="Century Gothic" panose="020B0502020202020204" pitchFamily="34" charset="0"/>
              </a:rPr>
              <a:t>WiseMatrix</a:t>
            </a:r>
            <a:r>
              <a:rPr lang="en-US" sz="4800" b="1">
                <a:solidFill>
                  <a:schemeClr val="bg1"/>
                </a:solidFill>
                <a:latin typeface="Century Gothic" panose="020B0502020202020204" pitchFamily="34" charset="0"/>
              </a:rPr>
              <a:t> Demo</a:t>
            </a:r>
          </a:p>
          <a:p>
            <a:r>
              <a:rPr lang="en-US" sz="2400">
                <a:solidFill>
                  <a:schemeClr val="bg1"/>
                </a:solidFill>
                <a:latin typeface="Century Gothic" panose="020B0502020202020204" pitchFamily="34" charset="0"/>
              </a:rPr>
              <a:t>Experiment under Project </a:t>
            </a:r>
            <a:r>
              <a:rPr lang="en-US" sz="2400" err="1">
                <a:solidFill>
                  <a:schemeClr val="bg1"/>
                </a:solidFill>
                <a:latin typeface="Century Gothic" panose="020B0502020202020204" pitchFamily="34" charset="0"/>
              </a:rPr>
              <a:t>MindForge</a:t>
            </a:r>
            <a:endParaRPr lang="en-US" sz="2400">
              <a:solidFill>
                <a:schemeClr val="bg1"/>
              </a:solidFill>
              <a:latin typeface="Century Gothic" panose="020B0502020202020204" pitchFamily="34" charset="0"/>
            </a:endParaRPr>
          </a:p>
        </p:txBody>
      </p:sp>
      <p:sp>
        <p:nvSpPr>
          <p:cNvPr id="6" name="Text Placeholder 4">
            <a:extLst>
              <a:ext uri="{FF2B5EF4-FFF2-40B4-BE49-F238E27FC236}">
                <a16:creationId xmlns:a16="http://schemas.microsoft.com/office/drawing/2014/main" id="{82A7FB0C-D26C-8279-E80C-87BD85CB9785}"/>
              </a:ext>
            </a:extLst>
          </p:cNvPr>
          <p:cNvSpPr txBox="1">
            <a:spLocks/>
          </p:cNvSpPr>
          <p:nvPr/>
        </p:nvSpPr>
        <p:spPr>
          <a:xfrm>
            <a:off x="201553" y="3454457"/>
            <a:ext cx="5024639" cy="1360170"/>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solidFill>
                <a:schemeClr val="bg1"/>
              </a:solidFill>
              <a:latin typeface="Century Gothic" panose="020B0502020202020204" pitchFamily="34" charset="0"/>
            </a:endParaRPr>
          </a:p>
          <a:p>
            <a:pPr marL="0" indent="0">
              <a:buNone/>
            </a:pPr>
            <a:r>
              <a:rPr lang="en-US" sz="2400">
                <a:solidFill>
                  <a:schemeClr val="bg1"/>
                </a:solidFill>
                <a:latin typeface="Century Gothic" panose="020B0502020202020204" pitchFamily="34" charset="0"/>
              </a:rPr>
              <a:t>Gen AI Powered Financial Industry Risk Intelligence Engine</a:t>
            </a:r>
          </a:p>
        </p:txBody>
      </p:sp>
      <p:sp>
        <p:nvSpPr>
          <p:cNvPr id="2" name="TextBox 1">
            <a:extLst>
              <a:ext uri="{FF2B5EF4-FFF2-40B4-BE49-F238E27FC236}">
                <a16:creationId xmlns:a16="http://schemas.microsoft.com/office/drawing/2014/main" id="{BA9AD49A-48E9-FFE2-506C-651FC40B7F37}"/>
              </a:ext>
            </a:extLst>
          </p:cNvPr>
          <p:cNvSpPr txBox="1"/>
          <p:nvPr/>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solidFill>
              </a:rPr>
              <a:t>1</a:t>
            </a:fld>
            <a:endParaRPr lang="en-US" noProof="0">
              <a:solidFill>
                <a:schemeClr val="bg1"/>
              </a:solidFill>
            </a:endParaRPr>
          </a:p>
        </p:txBody>
      </p:sp>
      <p:sp>
        <p:nvSpPr>
          <p:cNvPr id="10" name="Slide Number Placeholder 6">
            <a:extLst>
              <a:ext uri="{FF2B5EF4-FFF2-40B4-BE49-F238E27FC236}">
                <a16:creationId xmlns:a16="http://schemas.microsoft.com/office/drawing/2014/main" id="{D21E3E74-D636-4243-864F-2E467AE4935B}"/>
              </a:ext>
            </a:extLst>
          </p:cNvPr>
          <p:cNvSpPr txBox="1">
            <a:spLocks/>
          </p:cNvSpPr>
          <p:nvPr/>
        </p:nvSpPr>
        <p:spPr>
          <a:xfrm>
            <a:off x="11429998" y="6477001"/>
            <a:ext cx="381001" cy="207843"/>
          </a:xfrm>
          <a:prstGeom prst="rect">
            <a:avLst/>
          </a:prstGeom>
          <a:noFill/>
        </p:spPr>
        <p:txBody>
          <a:bodyPr wrap="square" lIns="0" tIns="0" rIns="0" bIns="0" rtlCol="0" anchor="ctr">
            <a:noAutofit/>
          </a:bodyPr>
          <a:lstStyle>
            <a:defPPr>
              <a:defRPr lang="en-US"/>
            </a:defPPr>
            <a:lvl1pPr marL="0" algn="l" defTabSz="914400" rtl="0" eaLnBrk="1" latinLnBrk="0" hangingPunct="1">
              <a:defRPr lang="en-US" sz="800" kern="1200" smtClean="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pPr>
            <a:fld id="{CC9E6EB9-168E-4914-8CC7-2E853AFB4F1B}" type="slidenum">
              <a:rPr lang="en-US" smtClean="0">
                <a:solidFill>
                  <a:schemeClr val="bg1"/>
                </a:solidFill>
              </a:rPr>
              <a:pPr algn="r" defTabSz="228600">
                <a:spcAft>
                  <a:spcPts val="1200"/>
                </a:spcAft>
              </a:pPr>
              <a:t>1</a:t>
            </a:fld>
            <a:endParaRPr lang="en-US">
              <a:solidFill>
                <a:schemeClr val="bg1"/>
              </a:solidFill>
            </a:endParaRPr>
          </a:p>
        </p:txBody>
      </p:sp>
      <p:sp>
        <p:nvSpPr>
          <p:cNvPr id="17" name="Freeform: Shape 16">
            <a:extLst>
              <a:ext uri="{FF2B5EF4-FFF2-40B4-BE49-F238E27FC236}">
                <a16:creationId xmlns:a16="http://schemas.microsoft.com/office/drawing/2014/main" id="{87C8AE21-79F4-4B0B-3D67-FC308F112518}"/>
              </a:ext>
            </a:extLst>
          </p:cNvPr>
          <p:cNvSpPr/>
          <p:nvPr/>
        </p:nvSpPr>
        <p:spPr>
          <a:xfrm>
            <a:off x="1" y="5882787"/>
            <a:ext cx="2895600" cy="594214"/>
          </a:xfrm>
          <a:custGeom>
            <a:avLst/>
            <a:gdLst>
              <a:gd name="connsiteX0" fmla="*/ 0 w 3731863"/>
              <a:gd name="connsiteY0" fmla="*/ 0 h 765826"/>
              <a:gd name="connsiteX1" fmla="*/ 3348950 w 3731863"/>
              <a:gd name="connsiteY1" fmla="*/ 0 h 765826"/>
              <a:gd name="connsiteX2" fmla="*/ 3349495 w 3731863"/>
              <a:gd name="connsiteY2" fmla="*/ 0 h 765826"/>
              <a:gd name="connsiteX3" fmla="*/ 3349495 w 3731863"/>
              <a:gd name="connsiteY3" fmla="*/ 55 h 765826"/>
              <a:gd name="connsiteX4" fmla="*/ 3426120 w 3731863"/>
              <a:gd name="connsiteY4" fmla="*/ 7780 h 765826"/>
              <a:gd name="connsiteX5" fmla="*/ 3731863 w 3731863"/>
              <a:gd name="connsiteY5" fmla="*/ 382913 h 765826"/>
              <a:gd name="connsiteX6" fmla="*/ 3426120 w 3731863"/>
              <a:gd name="connsiteY6" fmla="*/ 758047 h 765826"/>
              <a:gd name="connsiteX7" fmla="*/ 3349495 w 3731863"/>
              <a:gd name="connsiteY7" fmla="*/ 765771 h 765826"/>
              <a:gd name="connsiteX8" fmla="*/ 3349495 w 3731863"/>
              <a:gd name="connsiteY8" fmla="*/ 765825 h 765826"/>
              <a:gd name="connsiteX9" fmla="*/ 3348960 w 3731863"/>
              <a:gd name="connsiteY9" fmla="*/ 765825 h 765826"/>
              <a:gd name="connsiteX10" fmla="*/ 3348950 w 3731863"/>
              <a:gd name="connsiteY10" fmla="*/ 765826 h 765826"/>
              <a:gd name="connsiteX11" fmla="*/ 3348940 w 3731863"/>
              <a:gd name="connsiteY11" fmla="*/ 765825 h 765826"/>
              <a:gd name="connsiteX12" fmla="*/ 0 w 3731863"/>
              <a:gd name="connsiteY12" fmla="*/ 765825 h 7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1863" h="765826">
                <a:moveTo>
                  <a:pt x="0" y="0"/>
                </a:moveTo>
                <a:lnTo>
                  <a:pt x="3348950" y="0"/>
                </a:lnTo>
                <a:lnTo>
                  <a:pt x="3349495" y="0"/>
                </a:lnTo>
                <a:lnTo>
                  <a:pt x="3349495" y="55"/>
                </a:lnTo>
                <a:lnTo>
                  <a:pt x="3426120" y="7780"/>
                </a:lnTo>
                <a:cubicBezTo>
                  <a:pt x="3600607" y="43485"/>
                  <a:pt x="3731863" y="197871"/>
                  <a:pt x="3731863" y="382913"/>
                </a:cubicBezTo>
                <a:cubicBezTo>
                  <a:pt x="3731863" y="567956"/>
                  <a:pt x="3600607" y="722342"/>
                  <a:pt x="3426120" y="758047"/>
                </a:cubicBezTo>
                <a:lnTo>
                  <a:pt x="3349495" y="765771"/>
                </a:lnTo>
                <a:lnTo>
                  <a:pt x="3349495" y="765825"/>
                </a:lnTo>
                <a:lnTo>
                  <a:pt x="3348960" y="765825"/>
                </a:lnTo>
                <a:lnTo>
                  <a:pt x="3348950" y="765826"/>
                </a:lnTo>
                <a:lnTo>
                  <a:pt x="3348940" y="765825"/>
                </a:lnTo>
                <a:lnTo>
                  <a:pt x="0" y="765825"/>
                </a:lnTo>
                <a:close/>
              </a:path>
            </a:pathLst>
          </a:custGeom>
          <a:solidFill>
            <a:schemeClr val="bg1"/>
          </a:solidFill>
          <a:ln>
            <a:no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2">
            <a:extLst>
              <a:ext uri="{FF2B5EF4-FFF2-40B4-BE49-F238E27FC236}">
                <a16:creationId xmlns:a16="http://schemas.microsoft.com/office/drawing/2014/main" id="{9B892582-37E5-92C4-66DF-5484336ACA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101" y="6964082"/>
            <a:ext cx="1465954" cy="508503"/>
          </a:xfrm>
          <a:prstGeom prst="rect">
            <a:avLst/>
          </a:prstGeom>
          <a:solidFill>
            <a:schemeClr val="bg1"/>
          </a:solidFill>
          <a:ln>
            <a:noFill/>
          </a:ln>
          <a:effectLst>
            <a:outerShdw blurRad="50800" dist="38100" dir="2700000" sx="1000" sy="1000" algn="tl" rotWithShape="0">
              <a:prstClr val="black">
                <a:alpha val="40000"/>
              </a:prstClr>
            </a:outerShdw>
          </a:effectLst>
        </p:spPr>
      </p:pic>
      <p:pic>
        <p:nvPicPr>
          <p:cNvPr id="1026" name="Picture 2">
            <a:extLst>
              <a:ext uri="{FF2B5EF4-FFF2-40B4-BE49-F238E27FC236}">
                <a16:creationId xmlns:a16="http://schemas.microsoft.com/office/drawing/2014/main" id="{D84EDB90-1995-2114-F647-FC7E99D769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8183" y="7074450"/>
            <a:ext cx="1091381" cy="287766"/>
          </a:xfrm>
          <a:prstGeom prst="rect">
            <a:avLst/>
          </a:prstGeom>
          <a:solidFill>
            <a:schemeClr val="bg1"/>
          </a:solidFill>
          <a:ln>
            <a:noFill/>
          </a:ln>
          <a:effectLst>
            <a:outerShdw blurRad="50800" dist="38100" dir="2700000" sx="1000" sy="1000" algn="tl" rotWithShape="0">
              <a:prstClr val="black">
                <a:alpha val="40000"/>
              </a:prstClr>
            </a:outerShdw>
          </a:effectLst>
        </p:spPr>
      </p:pic>
      <p:pic>
        <p:nvPicPr>
          <p:cNvPr id="20" name="Picture 19" descr="A black text on a white background&#10;&#10;Description automatically generated with medium confidence">
            <a:extLst>
              <a:ext uri="{FF2B5EF4-FFF2-40B4-BE49-F238E27FC236}">
                <a16:creationId xmlns:a16="http://schemas.microsoft.com/office/drawing/2014/main" id="{4B067149-37B2-28B0-095F-668CB0ABE8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6" y="5964539"/>
            <a:ext cx="1722836" cy="430710"/>
          </a:xfrm>
          <a:prstGeom prst="rect">
            <a:avLst/>
          </a:prstGeom>
        </p:spPr>
      </p:pic>
    </p:spTree>
    <p:extLst>
      <p:ext uri="{BB962C8B-B14F-4D97-AF65-F5344CB8AC3E}">
        <p14:creationId xmlns:p14="http://schemas.microsoft.com/office/powerpoint/2010/main" val="40819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3B3DA9-105A-0F8F-4BE9-3688C655B7C4}"/>
              </a:ext>
            </a:extLst>
          </p:cNvPr>
          <p:cNvSpPr txBox="1"/>
          <p:nvPr/>
        </p:nvSpPr>
        <p:spPr>
          <a:xfrm>
            <a:off x="125468" y="163037"/>
            <a:ext cx="11653524"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prstClr val="white"/>
                </a:solidFill>
                <a:latin typeface="Century Gothic" panose="020B0502020202020204" pitchFamily="34" charset="0"/>
              </a:rPr>
              <a:t>MindForge is a financial sector industry collaboration to promote adoption of responsible use of Gen AI and develop RAI* enabled Gen AI experiments</a:t>
            </a:r>
          </a:p>
        </p:txBody>
      </p:sp>
      <p:pic>
        <p:nvPicPr>
          <p:cNvPr id="3" name="Picture 2" descr="A black text on a white background&#10;&#10;Description automatically generated with medium confidence">
            <a:extLst>
              <a:ext uri="{FF2B5EF4-FFF2-40B4-BE49-F238E27FC236}">
                <a16:creationId xmlns:a16="http://schemas.microsoft.com/office/drawing/2014/main" id="{016D4920-2BAC-BA8B-C333-C0A612E22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628238"/>
            <a:ext cx="919046" cy="229762"/>
          </a:xfrm>
          <a:prstGeom prst="rect">
            <a:avLst/>
          </a:prstGeom>
        </p:spPr>
      </p:pic>
      <p:sp>
        <p:nvSpPr>
          <p:cNvPr id="6" name="Rectangle 5">
            <a:extLst>
              <a:ext uri="{FF2B5EF4-FFF2-40B4-BE49-F238E27FC236}">
                <a16:creationId xmlns:a16="http://schemas.microsoft.com/office/drawing/2014/main" id="{E7290D57-AC68-E0F6-7573-3E6BD60C82D2}"/>
              </a:ext>
            </a:extLst>
          </p:cNvPr>
          <p:cNvSpPr/>
          <p:nvPr/>
        </p:nvSpPr>
        <p:spPr>
          <a:xfrm>
            <a:off x="1079614" y="1752833"/>
            <a:ext cx="6965922" cy="14777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a:solidFill>
                <a:schemeClr val="tx1"/>
              </a:solidFill>
              <a:latin typeface="Century Gothic" panose="020B0502020202020204" pitchFamily="34" charset="0"/>
            </a:endParaRPr>
          </a:p>
        </p:txBody>
      </p:sp>
      <p:sp>
        <p:nvSpPr>
          <p:cNvPr id="7" name="Rectangle 6">
            <a:extLst>
              <a:ext uri="{FF2B5EF4-FFF2-40B4-BE49-F238E27FC236}">
                <a16:creationId xmlns:a16="http://schemas.microsoft.com/office/drawing/2014/main" id="{7AFA6545-0C3E-1D56-2062-EBF76884BA9B}"/>
              </a:ext>
            </a:extLst>
          </p:cNvPr>
          <p:cNvSpPr/>
          <p:nvPr/>
        </p:nvSpPr>
        <p:spPr>
          <a:xfrm>
            <a:off x="1079614" y="3792333"/>
            <a:ext cx="6965922" cy="241252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a:solidFill>
                <a:schemeClr val="tx1"/>
              </a:solidFill>
              <a:latin typeface="Century Gothic" panose="020B0502020202020204" pitchFamily="34" charset="0"/>
            </a:endParaRPr>
          </a:p>
        </p:txBody>
      </p:sp>
      <p:sp>
        <p:nvSpPr>
          <p:cNvPr id="9" name="TextBox 1">
            <a:extLst>
              <a:ext uri="{FF2B5EF4-FFF2-40B4-BE49-F238E27FC236}">
                <a16:creationId xmlns:a16="http://schemas.microsoft.com/office/drawing/2014/main" id="{85726770-4D65-9B3C-0D69-FE6301C7C76C}"/>
              </a:ext>
            </a:extLst>
          </p:cNvPr>
          <p:cNvSpPr txBox="1"/>
          <p:nvPr/>
        </p:nvSpPr>
        <p:spPr>
          <a:xfrm>
            <a:off x="1079613" y="1514036"/>
            <a:ext cx="2661036" cy="258468"/>
          </a:xfrm>
          <a:prstGeom prst="rect">
            <a:avLst/>
          </a:prstGeom>
          <a:solidFill>
            <a:srgbClr val="9672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latin typeface="Century Gothic" panose="020B0502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a:t>RESPONSIBLE GEN AI ADOPTION</a:t>
            </a:r>
          </a:p>
        </p:txBody>
      </p:sp>
      <p:sp>
        <p:nvSpPr>
          <p:cNvPr id="10" name="TextBox 1">
            <a:extLst>
              <a:ext uri="{FF2B5EF4-FFF2-40B4-BE49-F238E27FC236}">
                <a16:creationId xmlns:a16="http://schemas.microsoft.com/office/drawing/2014/main" id="{6E96482A-1568-C49A-B5A5-D43AC553755A}"/>
              </a:ext>
            </a:extLst>
          </p:cNvPr>
          <p:cNvSpPr txBox="1"/>
          <p:nvPr/>
        </p:nvSpPr>
        <p:spPr>
          <a:xfrm>
            <a:off x="1079613" y="3550196"/>
            <a:ext cx="2661036" cy="258468"/>
          </a:xfrm>
          <a:prstGeom prst="rect">
            <a:avLst/>
          </a:prstGeom>
          <a:solidFill>
            <a:srgbClr val="9672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latin typeface="Century Gothic" panose="020B0502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a:t>CREATE SYNERGISTIC VALUE</a:t>
            </a:r>
          </a:p>
        </p:txBody>
      </p:sp>
      <p:sp>
        <p:nvSpPr>
          <p:cNvPr id="52" name="Rectangle: Rounded Corners 85">
            <a:extLst>
              <a:ext uri="{FF2B5EF4-FFF2-40B4-BE49-F238E27FC236}">
                <a16:creationId xmlns:a16="http://schemas.microsoft.com/office/drawing/2014/main" id="{BE1FFE23-A178-67A9-532D-AD8498C1F643}"/>
              </a:ext>
            </a:extLst>
          </p:cNvPr>
          <p:cNvSpPr/>
          <p:nvPr/>
        </p:nvSpPr>
        <p:spPr>
          <a:xfrm>
            <a:off x="1765825" y="1956840"/>
            <a:ext cx="2330616" cy="1170504"/>
          </a:xfrm>
          <a:prstGeom prst="roundRect">
            <a:avLst>
              <a:gd name="adj" fmla="val 20561"/>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Century Gothic" panose="020B0502020202020204" pitchFamily="34" charset="0"/>
              </a:rPr>
              <a:t>Workstream 1: GEN AI Risks –Industry Whitepaper</a:t>
            </a:r>
          </a:p>
        </p:txBody>
      </p:sp>
      <p:sp>
        <p:nvSpPr>
          <p:cNvPr id="56" name="Rectangle: Rounded Corners 85">
            <a:extLst>
              <a:ext uri="{FF2B5EF4-FFF2-40B4-BE49-F238E27FC236}">
                <a16:creationId xmlns:a16="http://schemas.microsoft.com/office/drawing/2014/main" id="{5364D5D9-D8CC-345A-ADAB-5C89CBE178E8}"/>
              </a:ext>
            </a:extLst>
          </p:cNvPr>
          <p:cNvSpPr/>
          <p:nvPr/>
        </p:nvSpPr>
        <p:spPr>
          <a:xfrm>
            <a:off x="1800603" y="4325963"/>
            <a:ext cx="2307297" cy="1559395"/>
          </a:xfrm>
          <a:prstGeom prst="roundRect">
            <a:avLst>
              <a:gd name="adj" fmla="val 20561"/>
            </a:avLst>
          </a:prstGeom>
          <a:solidFill>
            <a:srgbClr val="020F50"/>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Century Gothic" panose="020B0502020202020204" pitchFamily="34" charset="0"/>
              </a:rPr>
              <a:t>Workstream 2: Use Case Prototypes</a:t>
            </a:r>
          </a:p>
        </p:txBody>
      </p:sp>
      <p:cxnSp>
        <p:nvCxnSpPr>
          <p:cNvPr id="96" name="Straight Connector 95">
            <a:extLst>
              <a:ext uri="{FF2B5EF4-FFF2-40B4-BE49-F238E27FC236}">
                <a16:creationId xmlns:a16="http://schemas.microsoft.com/office/drawing/2014/main" id="{1980E879-6495-C4EC-5EE5-8F19E863AA1A}"/>
              </a:ext>
            </a:extLst>
          </p:cNvPr>
          <p:cNvCxnSpPr>
            <a:cxnSpLocks/>
          </p:cNvCxnSpPr>
          <p:nvPr/>
        </p:nvCxnSpPr>
        <p:spPr>
          <a:xfrm>
            <a:off x="4253662" y="1897369"/>
            <a:ext cx="0" cy="12735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F6A9DB7-5E49-D06E-E25A-6F73B01E3DF4}"/>
              </a:ext>
            </a:extLst>
          </p:cNvPr>
          <p:cNvGrpSpPr/>
          <p:nvPr/>
        </p:nvGrpSpPr>
        <p:grpSpPr>
          <a:xfrm>
            <a:off x="1161094" y="4544103"/>
            <a:ext cx="540549" cy="1123115"/>
            <a:chOff x="659559" y="4578565"/>
            <a:chExt cx="540549" cy="1123115"/>
          </a:xfrm>
        </p:grpSpPr>
        <p:pic>
          <p:nvPicPr>
            <p:cNvPr id="22" name="Graphic 21" descr="Artificial Intelligence outline">
              <a:extLst>
                <a:ext uri="{FF2B5EF4-FFF2-40B4-BE49-F238E27FC236}">
                  <a16:creationId xmlns:a16="http://schemas.microsoft.com/office/drawing/2014/main" id="{F2789894-577A-5D1C-7149-42D213561E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9559" y="5161131"/>
              <a:ext cx="540549" cy="540549"/>
            </a:xfrm>
            <a:prstGeom prst="rect">
              <a:avLst/>
            </a:prstGeom>
          </p:spPr>
        </p:pic>
        <p:pic>
          <p:nvPicPr>
            <p:cNvPr id="24" name="Graphic 23" descr="Network outline">
              <a:extLst>
                <a:ext uri="{FF2B5EF4-FFF2-40B4-BE49-F238E27FC236}">
                  <a16:creationId xmlns:a16="http://schemas.microsoft.com/office/drawing/2014/main" id="{29A764D9-6ED2-1FB3-7F25-CA6A1E449D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559" y="4578565"/>
              <a:ext cx="540549" cy="540549"/>
            </a:xfrm>
            <a:prstGeom prst="rect">
              <a:avLst/>
            </a:prstGeom>
          </p:spPr>
        </p:pic>
      </p:grpSp>
      <p:pic>
        <p:nvPicPr>
          <p:cNvPr id="26" name="Graphic 25" descr="Document outline">
            <a:extLst>
              <a:ext uri="{FF2B5EF4-FFF2-40B4-BE49-F238E27FC236}">
                <a16:creationId xmlns:a16="http://schemas.microsoft.com/office/drawing/2014/main" id="{CAEBBDF4-C388-CD49-3A3B-7F89607639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7976" y="2328229"/>
            <a:ext cx="540549" cy="540549"/>
          </a:xfrm>
          <a:prstGeom prst="rect">
            <a:avLst/>
          </a:prstGeom>
        </p:spPr>
      </p:pic>
      <p:sp>
        <p:nvSpPr>
          <p:cNvPr id="51" name="Rectangle: Rounded Corners 85">
            <a:extLst>
              <a:ext uri="{FF2B5EF4-FFF2-40B4-BE49-F238E27FC236}">
                <a16:creationId xmlns:a16="http://schemas.microsoft.com/office/drawing/2014/main" id="{7408C17C-FE67-1D8F-BC08-05DB34231EC6}"/>
              </a:ext>
            </a:extLst>
          </p:cNvPr>
          <p:cNvSpPr/>
          <p:nvPr/>
        </p:nvSpPr>
        <p:spPr>
          <a:xfrm>
            <a:off x="4790027" y="2081166"/>
            <a:ext cx="3094667" cy="104617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kern="1200" cap="none" spc="0" normalizeH="0" baseline="0" noProof="0">
                <a:ln>
                  <a:noFill/>
                </a:ln>
                <a:solidFill>
                  <a:schemeClr val="tx1"/>
                </a:solidFill>
                <a:effectLst/>
                <a:uLnTx/>
                <a:uFillTx/>
                <a:latin typeface="Century Gothic" panose="020B0502020202020204" pitchFamily="34" charset="0"/>
              </a:rPr>
              <a:t>Explore Gen AI risks and set out key infrastructure considerations for the industry</a:t>
            </a:r>
          </a:p>
        </p:txBody>
      </p:sp>
      <p:sp>
        <p:nvSpPr>
          <p:cNvPr id="55" name="Rectangle: Rounded Corners 85">
            <a:extLst>
              <a:ext uri="{FF2B5EF4-FFF2-40B4-BE49-F238E27FC236}">
                <a16:creationId xmlns:a16="http://schemas.microsoft.com/office/drawing/2014/main" id="{F13F956A-04C2-D40D-F363-1B1BEDBAA99D}"/>
              </a:ext>
            </a:extLst>
          </p:cNvPr>
          <p:cNvSpPr/>
          <p:nvPr/>
        </p:nvSpPr>
        <p:spPr>
          <a:xfrm>
            <a:off x="4469051" y="3915025"/>
            <a:ext cx="3453165" cy="83584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latin typeface="Century Gothic" panose="020B0502020202020204" pitchFamily="34" charset="0"/>
              </a:rPr>
              <a:t>Experiment with Gen AI-powered use cases to address industry challenges across risk and compliance</a:t>
            </a:r>
            <a:r>
              <a:rPr kumimoji="0" lang="en-US" sz="14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 with Responsible AI at the core</a:t>
            </a:r>
            <a:endParaRPr lang="en-US" sz="1400">
              <a:solidFill>
                <a:schemeClr val="tx1"/>
              </a:solidFill>
              <a:latin typeface="Century Gothic" panose="020B0502020202020204" pitchFamily="34" charset="0"/>
            </a:endParaRPr>
          </a:p>
        </p:txBody>
      </p:sp>
      <p:grpSp>
        <p:nvGrpSpPr>
          <p:cNvPr id="14" name="Group 13">
            <a:extLst>
              <a:ext uri="{FF2B5EF4-FFF2-40B4-BE49-F238E27FC236}">
                <a16:creationId xmlns:a16="http://schemas.microsoft.com/office/drawing/2014/main" id="{BB271AC2-A3DB-085A-7AED-0F6355CD20BC}"/>
              </a:ext>
            </a:extLst>
          </p:cNvPr>
          <p:cNvGrpSpPr/>
          <p:nvPr/>
        </p:nvGrpSpPr>
        <p:grpSpPr>
          <a:xfrm>
            <a:off x="8480861" y="1565829"/>
            <a:ext cx="3160838" cy="4723236"/>
            <a:chOff x="8683587" y="1647316"/>
            <a:chExt cx="3160838" cy="4723236"/>
          </a:xfrm>
        </p:grpSpPr>
        <p:sp>
          <p:nvSpPr>
            <p:cNvPr id="93" name="Rectangle 92">
              <a:extLst>
                <a:ext uri="{FF2B5EF4-FFF2-40B4-BE49-F238E27FC236}">
                  <a16:creationId xmlns:a16="http://schemas.microsoft.com/office/drawing/2014/main" id="{A84C63B9-BA4C-6892-A1A0-4F60A0222238}"/>
                </a:ext>
              </a:extLst>
            </p:cNvPr>
            <p:cNvSpPr/>
            <p:nvPr/>
          </p:nvSpPr>
          <p:spPr>
            <a:xfrm>
              <a:off x="8683588" y="2269115"/>
              <a:ext cx="3141666" cy="1225512"/>
            </a:xfrm>
            <a:prstGeom prst="rect">
              <a:avLst/>
            </a:prstGeom>
            <a:noFill/>
            <a:ln w="19050">
              <a:solidFill>
                <a:srgbClr val="020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100">
                <a:solidFill>
                  <a:schemeClr val="tx1"/>
                </a:solidFill>
                <a:latin typeface="Century Gothic" panose="020B0502020202020204" pitchFamily="34" charset="0"/>
              </a:endParaRPr>
            </a:p>
          </p:txBody>
        </p:sp>
        <p:sp>
          <p:nvSpPr>
            <p:cNvPr id="79" name="Rectangle: Rounded Corners 85">
              <a:extLst>
                <a:ext uri="{FF2B5EF4-FFF2-40B4-BE49-F238E27FC236}">
                  <a16:creationId xmlns:a16="http://schemas.microsoft.com/office/drawing/2014/main" id="{2121F2CA-0E50-614F-FA12-24846F2805B1}"/>
                </a:ext>
              </a:extLst>
            </p:cNvPr>
            <p:cNvSpPr/>
            <p:nvPr/>
          </p:nvSpPr>
          <p:spPr>
            <a:xfrm>
              <a:off x="8683587" y="1647316"/>
              <a:ext cx="3160837" cy="2697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chemeClr val="tx1">
                      <a:lumMod val="75000"/>
                      <a:lumOff val="25000"/>
                    </a:schemeClr>
                  </a:solidFill>
                  <a:effectLst/>
                  <a:uLnTx/>
                  <a:uFillTx/>
                  <a:latin typeface="Century Gothic" panose="020B0502020202020204" pitchFamily="34" charset="0"/>
                </a:rPr>
                <a:t>In collaboration with…</a:t>
              </a:r>
              <a:endParaRPr kumimoji="0" lang="en-US" b="0" i="1" u="none" strike="noStrike" kern="1200" cap="none" spc="0" normalizeH="0" baseline="0" noProof="0">
                <a:ln>
                  <a:noFill/>
                </a:ln>
                <a:solidFill>
                  <a:schemeClr val="tx1">
                    <a:lumMod val="75000"/>
                    <a:lumOff val="25000"/>
                  </a:schemeClr>
                </a:solidFill>
                <a:effectLst/>
                <a:uLnTx/>
                <a:uFillTx/>
                <a:latin typeface="Century Gothic" panose="020B0502020202020204" pitchFamily="34" charset="0"/>
              </a:endParaRPr>
            </a:p>
          </p:txBody>
        </p:sp>
        <p:grpSp>
          <p:nvGrpSpPr>
            <p:cNvPr id="82" name="Group 81">
              <a:extLst>
                <a:ext uri="{FF2B5EF4-FFF2-40B4-BE49-F238E27FC236}">
                  <a16:creationId xmlns:a16="http://schemas.microsoft.com/office/drawing/2014/main" id="{86CCCE73-53A0-EEC2-446F-84977A2B47F2}"/>
                </a:ext>
              </a:extLst>
            </p:cNvPr>
            <p:cNvGrpSpPr/>
            <p:nvPr/>
          </p:nvGrpSpPr>
          <p:grpSpPr>
            <a:xfrm>
              <a:off x="9364559" y="4202810"/>
              <a:ext cx="1779718" cy="234047"/>
              <a:chOff x="5596590" y="5665604"/>
              <a:chExt cx="1850624" cy="253346"/>
            </a:xfrm>
          </p:grpSpPr>
          <p:pic>
            <p:nvPicPr>
              <p:cNvPr id="88" name="Picture 87">
                <a:extLst>
                  <a:ext uri="{FF2B5EF4-FFF2-40B4-BE49-F238E27FC236}">
                    <a16:creationId xmlns:a16="http://schemas.microsoft.com/office/drawing/2014/main" id="{B4A6FC43-0F8C-09D9-8A78-8DEF3E3DEB36}"/>
                  </a:ext>
                </a:extLst>
              </p:cNvPr>
              <p:cNvPicPr>
                <a:picLocks noChangeAspect="1"/>
              </p:cNvPicPr>
              <p:nvPr/>
            </p:nvPicPr>
            <p:blipFill>
              <a:blip r:embed="rId10"/>
              <a:stretch>
                <a:fillRect/>
              </a:stretch>
            </p:blipFill>
            <p:spPr>
              <a:xfrm>
                <a:off x="5596590" y="5665604"/>
                <a:ext cx="748930" cy="253346"/>
              </a:xfrm>
              <a:prstGeom prst="rect">
                <a:avLst/>
              </a:prstGeom>
            </p:spPr>
          </p:pic>
          <p:pic>
            <p:nvPicPr>
              <p:cNvPr id="89" name="Picture 88">
                <a:extLst>
                  <a:ext uri="{FF2B5EF4-FFF2-40B4-BE49-F238E27FC236}">
                    <a16:creationId xmlns:a16="http://schemas.microsoft.com/office/drawing/2014/main" id="{0631D4B9-85C5-0EE0-1C37-6E37301F205D}"/>
                  </a:ext>
                </a:extLst>
              </p:cNvPr>
              <p:cNvPicPr>
                <a:picLocks noChangeAspect="1"/>
              </p:cNvPicPr>
              <p:nvPr/>
            </p:nvPicPr>
            <p:blipFill>
              <a:blip r:embed="rId11"/>
              <a:stretch>
                <a:fillRect/>
              </a:stretch>
            </p:blipFill>
            <p:spPr>
              <a:xfrm>
                <a:off x="6556233" y="5697435"/>
                <a:ext cx="890981" cy="189683"/>
              </a:xfrm>
              <a:prstGeom prst="rect">
                <a:avLst/>
              </a:prstGeom>
            </p:spPr>
          </p:pic>
        </p:grpSp>
        <p:grpSp>
          <p:nvGrpSpPr>
            <p:cNvPr id="13" name="Group 12">
              <a:extLst>
                <a:ext uri="{FF2B5EF4-FFF2-40B4-BE49-F238E27FC236}">
                  <a16:creationId xmlns:a16="http://schemas.microsoft.com/office/drawing/2014/main" id="{90B4D5AB-62D1-C202-829E-663B3799EBDE}"/>
                </a:ext>
              </a:extLst>
            </p:cNvPr>
            <p:cNvGrpSpPr/>
            <p:nvPr/>
          </p:nvGrpSpPr>
          <p:grpSpPr>
            <a:xfrm>
              <a:off x="8935455" y="2478462"/>
              <a:ext cx="2637934" cy="806842"/>
              <a:chOff x="8935455" y="2479093"/>
              <a:chExt cx="2637934" cy="806842"/>
            </a:xfrm>
          </p:grpSpPr>
          <p:grpSp>
            <p:nvGrpSpPr>
              <p:cNvPr id="81" name="Group 80">
                <a:extLst>
                  <a:ext uri="{FF2B5EF4-FFF2-40B4-BE49-F238E27FC236}">
                    <a16:creationId xmlns:a16="http://schemas.microsoft.com/office/drawing/2014/main" id="{64188021-2AB0-78CF-1B57-F183BF450FAC}"/>
                  </a:ext>
                </a:extLst>
              </p:cNvPr>
              <p:cNvGrpSpPr/>
              <p:nvPr/>
            </p:nvGrpSpPr>
            <p:grpSpPr>
              <a:xfrm>
                <a:off x="9079758" y="3047310"/>
                <a:ext cx="2349329" cy="238625"/>
                <a:chOff x="1914928" y="5607157"/>
                <a:chExt cx="2442927" cy="258300"/>
              </a:xfrm>
            </p:grpSpPr>
            <p:pic>
              <p:nvPicPr>
                <p:cNvPr id="90" name="Picture 6">
                  <a:extLst>
                    <a:ext uri="{FF2B5EF4-FFF2-40B4-BE49-F238E27FC236}">
                      <a16:creationId xmlns:a16="http://schemas.microsoft.com/office/drawing/2014/main" id="{C0DAFE32-E1F4-419E-B767-8B8A7D4C2C2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95695" y="5642803"/>
                  <a:ext cx="662160" cy="18700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319D2995-3C23-C95A-D90C-103B71E5AA9A}"/>
                    </a:ext>
                  </a:extLst>
                </p:cNvPr>
                <p:cNvPicPr>
                  <a:picLocks noChangeAspect="1"/>
                </p:cNvPicPr>
                <p:nvPr/>
              </p:nvPicPr>
              <p:blipFill>
                <a:blip r:embed="rId13"/>
                <a:stretch>
                  <a:fillRect/>
                </a:stretch>
              </p:blipFill>
              <p:spPr>
                <a:xfrm>
                  <a:off x="1914928" y="5641896"/>
                  <a:ext cx="702030" cy="188821"/>
                </a:xfrm>
                <a:prstGeom prst="rect">
                  <a:avLst/>
                </a:prstGeom>
              </p:spPr>
            </p:pic>
            <p:pic>
              <p:nvPicPr>
                <p:cNvPr id="92" name="Picture 6">
                  <a:extLst>
                    <a:ext uri="{FF2B5EF4-FFF2-40B4-BE49-F238E27FC236}">
                      <a16:creationId xmlns:a16="http://schemas.microsoft.com/office/drawing/2014/main" id="{06444FD7-C34B-FED5-2342-F0DB622FB17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27675" y="5607157"/>
                  <a:ext cx="657303" cy="258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800C4FF3-98EB-53D1-8BE2-0E3719F75668}"/>
                  </a:ext>
                </a:extLst>
              </p:cNvPr>
              <p:cNvGrpSpPr/>
              <p:nvPr/>
            </p:nvGrpSpPr>
            <p:grpSpPr>
              <a:xfrm>
                <a:off x="8935455" y="2479093"/>
                <a:ext cx="2637934" cy="437913"/>
                <a:chOff x="-1038818" y="5555266"/>
                <a:chExt cx="2743030" cy="474022"/>
              </a:xfrm>
            </p:grpSpPr>
            <p:pic>
              <p:nvPicPr>
                <p:cNvPr id="84" name="Picture 2" descr="DBS Bank Logo and symbol, meaning, history, PNG, brand">
                  <a:extLst>
                    <a:ext uri="{FF2B5EF4-FFF2-40B4-BE49-F238E27FC236}">
                      <a16:creationId xmlns:a16="http://schemas.microsoft.com/office/drawing/2014/main" id="{24A950DC-3E53-DFC1-5A81-740F8BBEFE1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8025" y="5555266"/>
                  <a:ext cx="765019" cy="47402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HSBC Logo, symbol, meaning, history, PNG, brand">
                  <a:extLst>
                    <a:ext uri="{FF2B5EF4-FFF2-40B4-BE49-F238E27FC236}">
                      <a16:creationId xmlns:a16="http://schemas.microsoft.com/office/drawing/2014/main" id="{921E2151-F854-1E7A-1AF7-F9F20D5A81AB}"/>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23364" b="23429"/>
                <a:stretch/>
              </p:blipFill>
              <p:spPr bwMode="auto">
                <a:xfrm>
                  <a:off x="857710" y="5665604"/>
                  <a:ext cx="846502" cy="253346"/>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a:extLst>
                    <a:ext uri="{FF2B5EF4-FFF2-40B4-BE49-F238E27FC236}">
                      <a16:creationId xmlns:a16="http://schemas.microsoft.com/office/drawing/2014/main" id="{E355E434-F87B-8280-C4C0-78920372D54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38818" y="5696445"/>
                  <a:ext cx="710076" cy="19166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 name="TextBox 22">
              <a:extLst>
                <a:ext uri="{FF2B5EF4-FFF2-40B4-BE49-F238E27FC236}">
                  <a16:creationId xmlns:a16="http://schemas.microsoft.com/office/drawing/2014/main" id="{44C8CB1E-2896-7CC2-DA1D-D4F278B57A58}"/>
                </a:ext>
              </a:extLst>
            </p:cNvPr>
            <p:cNvSpPr txBox="1"/>
            <p:nvPr/>
          </p:nvSpPr>
          <p:spPr>
            <a:xfrm>
              <a:off x="9036041" y="2106616"/>
              <a:ext cx="2436761" cy="369332"/>
            </a:xfrm>
            <a:prstGeom prst="rect">
              <a:avLst/>
            </a:prstGeom>
            <a:solidFill>
              <a:schemeClr val="bg1"/>
            </a:solidFill>
          </p:spPr>
          <p:txBody>
            <a:bodyPr wrap="square" rtlCol="0">
              <a:spAutoFit/>
            </a:bodyPr>
            <a:lstStyle/>
            <a:p>
              <a:pPr algn="ctr"/>
              <a:r>
                <a:rPr lang="en-US" b="1">
                  <a:latin typeface="Century Gothic" panose="020B0502020202020204" pitchFamily="34" charset="0"/>
                </a:rPr>
                <a:t>Financial Institutions</a:t>
              </a:r>
            </a:p>
          </p:txBody>
        </p:sp>
        <p:pic>
          <p:nvPicPr>
            <p:cNvPr id="31" name="Picture 2">
              <a:extLst>
                <a:ext uri="{FF2B5EF4-FFF2-40B4-BE49-F238E27FC236}">
                  <a16:creationId xmlns:a16="http://schemas.microsoft.com/office/drawing/2014/main" id="{E92210EA-6B3A-037B-5633-DBA3E661CA4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735479" y="5530567"/>
              <a:ext cx="1067315" cy="2703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726A09D-2EEC-2690-174B-8D7BB880B1C1}"/>
                </a:ext>
              </a:extLst>
            </p:cNvPr>
            <p:cNvSpPr/>
            <p:nvPr/>
          </p:nvSpPr>
          <p:spPr>
            <a:xfrm>
              <a:off x="8683588" y="3707077"/>
              <a:ext cx="3141666" cy="1225512"/>
            </a:xfrm>
            <a:prstGeom prst="rect">
              <a:avLst/>
            </a:prstGeom>
            <a:noFill/>
            <a:ln w="19050">
              <a:solidFill>
                <a:srgbClr val="020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100">
                <a:solidFill>
                  <a:schemeClr val="tx1"/>
                </a:solidFill>
                <a:latin typeface="Century Gothic" panose="020B0502020202020204" pitchFamily="34" charset="0"/>
              </a:endParaRPr>
            </a:p>
          </p:txBody>
        </p:sp>
        <p:sp>
          <p:nvSpPr>
            <p:cNvPr id="8" name="Rectangle 7">
              <a:extLst>
                <a:ext uri="{FF2B5EF4-FFF2-40B4-BE49-F238E27FC236}">
                  <a16:creationId xmlns:a16="http://schemas.microsoft.com/office/drawing/2014/main" id="{61191415-07D9-62E9-2E5F-CB736D6F3328}"/>
                </a:ext>
              </a:extLst>
            </p:cNvPr>
            <p:cNvSpPr/>
            <p:nvPr/>
          </p:nvSpPr>
          <p:spPr>
            <a:xfrm>
              <a:off x="8702759" y="5145040"/>
              <a:ext cx="3141666" cy="1225512"/>
            </a:xfrm>
            <a:prstGeom prst="rect">
              <a:avLst/>
            </a:prstGeom>
            <a:noFill/>
            <a:ln w="19050">
              <a:solidFill>
                <a:srgbClr val="020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100">
                <a:solidFill>
                  <a:schemeClr val="tx1"/>
                </a:solidFill>
                <a:latin typeface="Century Gothic" panose="020B0502020202020204" pitchFamily="34" charset="0"/>
              </a:endParaRPr>
            </a:p>
          </p:txBody>
        </p:sp>
        <p:sp>
          <p:nvSpPr>
            <p:cNvPr id="25" name="TextBox 24">
              <a:extLst>
                <a:ext uri="{FF2B5EF4-FFF2-40B4-BE49-F238E27FC236}">
                  <a16:creationId xmlns:a16="http://schemas.microsoft.com/office/drawing/2014/main" id="{4E2B5181-FC56-794B-EE87-7823B2064F5C}"/>
                </a:ext>
              </a:extLst>
            </p:cNvPr>
            <p:cNvSpPr txBox="1"/>
            <p:nvPr/>
          </p:nvSpPr>
          <p:spPr>
            <a:xfrm>
              <a:off x="9489382" y="4960374"/>
              <a:ext cx="1530078" cy="369332"/>
            </a:xfrm>
            <a:prstGeom prst="rect">
              <a:avLst/>
            </a:prstGeom>
            <a:solidFill>
              <a:schemeClr val="bg1"/>
            </a:solidFill>
          </p:spPr>
          <p:txBody>
            <a:bodyPr wrap="square" rtlCol="0">
              <a:spAutoFit/>
            </a:bodyPr>
            <a:lstStyle/>
            <a:p>
              <a:pPr algn="ctr"/>
              <a:r>
                <a:rPr lang="en-US" b="1">
                  <a:latin typeface="Century Gothic" panose="020B0502020202020204" pitchFamily="34" charset="0"/>
                </a:rPr>
                <a:t>Facilitators</a:t>
              </a:r>
            </a:p>
          </p:txBody>
        </p:sp>
        <p:sp>
          <p:nvSpPr>
            <p:cNvPr id="30" name="TextBox 29">
              <a:extLst>
                <a:ext uri="{FF2B5EF4-FFF2-40B4-BE49-F238E27FC236}">
                  <a16:creationId xmlns:a16="http://schemas.microsoft.com/office/drawing/2014/main" id="{249FB856-1DF1-4C52-009E-1AC4C669C33D}"/>
                </a:ext>
              </a:extLst>
            </p:cNvPr>
            <p:cNvSpPr txBox="1"/>
            <p:nvPr/>
          </p:nvSpPr>
          <p:spPr>
            <a:xfrm>
              <a:off x="9262690" y="3529482"/>
              <a:ext cx="1983462" cy="369332"/>
            </a:xfrm>
            <a:prstGeom prst="rect">
              <a:avLst/>
            </a:prstGeom>
            <a:solidFill>
              <a:schemeClr val="bg1"/>
            </a:solidFill>
          </p:spPr>
          <p:txBody>
            <a:bodyPr wrap="square" rtlCol="0">
              <a:spAutoFit/>
            </a:bodyPr>
            <a:lstStyle/>
            <a:p>
              <a:pPr algn="ctr"/>
              <a:r>
                <a:rPr lang="en-US" b="1">
                  <a:latin typeface="Century Gothic" panose="020B0502020202020204" pitchFamily="34" charset="0"/>
                </a:rPr>
                <a:t>Tech Providers</a:t>
              </a:r>
            </a:p>
          </p:txBody>
        </p:sp>
      </p:grpSp>
      <p:sp>
        <p:nvSpPr>
          <p:cNvPr id="16" name="Oval 15">
            <a:extLst>
              <a:ext uri="{FF2B5EF4-FFF2-40B4-BE49-F238E27FC236}">
                <a16:creationId xmlns:a16="http://schemas.microsoft.com/office/drawing/2014/main" id="{B93DC987-0D38-BCA7-159A-D5933C070B15}"/>
              </a:ext>
            </a:extLst>
          </p:cNvPr>
          <p:cNvSpPr/>
          <p:nvPr/>
        </p:nvSpPr>
        <p:spPr>
          <a:xfrm>
            <a:off x="550302" y="1514036"/>
            <a:ext cx="450794" cy="451503"/>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entury Gothic" panose="020B0502020202020204" pitchFamily="34" charset="0"/>
              </a:rPr>
              <a:t>1</a:t>
            </a:r>
          </a:p>
        </p:txBody>
      </p:sp>
      <p:sp>
        <p:nvSpPr>
          <p:cNvPr id="17" name="Oval 16">
            <a:extLst>
              <a:ext uri="{FF2B5EF4-FFF2-40B4-BE49-F238E27FC236}">
                <a16:creationId xmlns:a16="http://schemas.microsoft.com/office/drawing/2014/main" id="{AD23D01B-4659-3B34-8475-7D40DA3142C9}"/>
              </a:ext>
            </a:extLst>
          </p:cNvPr>
          <p:cNvSpPr/>
          <p:nvPr/>
        </p:nvSpPr>
        <p:spPr>
          <a:xfrm>
            <a:off x="550302" y="3550196"/>
            <a:ext cx="450794" cy="451503"/>
          </a:xfrm>
          <a:prstGeom prst="ellipse">
            <a:avLst/>
          </a:prstGeom>
          <a:solidFill>
            <a:srgbClr val="020F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entury Gothic" panose="020B0502020202020204" pitchFamily="34" charset="0"/>
              </a:rPr>
              <a:t>2</a:t>
            </a:r>
          </a:p>
        </p:txBody>
      </p:sp>
      <p:cxnSp>
        <p:nvCxnSpPr>
          <p:cNvPr id="20" name="Straight Connector 19">
            <a:extLst>
              <a:ext uri="{FF2B5EF4-FFF2-40B4-BE49-F238E27FC236}">
                <a16:creationId xmlns:a16="http://schemas.microsoft.com/office/drawing/2014/main" id="{ABB26B8B-B68A-6D29-F386-591F5DB2F32B}"/>
              </a:ext>
            </a:extLst>
          </p:cNvPr>
          <p:cNvCxnSpPr>
            <a:cxnSpLocks/>
          </p:cNvCxnSpPr>
          <p:nvPr/>
        </p:nvCxnSpPr>
        <p:spPr>
          <a:xfrm>
            <a:off x="4253662" y="4128205"/>
            <a:ext cx="0" cy="1828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F98E0E-CF52-B4B1-2F7F-CCDFA0C98F32}"/>
              </a:ext>
            </a:extLst>
          </p:cNvPr>
          <p:cNvSpPr txBox="1"/>
          <p:nvPr/>
        </p:nvSpPr>
        <p:spPr>
          <a:xfrm>
            <a:off x="304800" y="1113611"/>
            <a:ext cx="4751923" cy="338554"/>
          </a:xfrm>
          <a:prstGeom prst="rect">
            <a:avLst/>
          </a:prstGeom>
          <a:noFill/>
        </p:spPr>
        <p:txBody>
          <a:bodyPr wrap="square" rtlCol="0">
            <a:spAutoFit/>
          </a:bodyPr>
          <a:lstStyle/>
          <a:p>
            <a:r>
              <a:rPr lang="en-US" sz="1600" b="1"/>
              <a:t>KEY WORKSTREAMS IN CURRENT PHASE</a:t>
            </a:r>
          </a:p>
        </p:txBody>
      </p:sp>
      <p:pic>
        <p:nvPicPr>
          <p:cNvPr id="19" name="Picture 18">
            <a:extLst>
              <a:ext uri="{FF2B5EF4-FFF2-40B4-BE49-F238E27FC236}">
                <a16:creationId xmlns:a16="http://schemas.microsoft.com/office/drawing/2014/main" id="{49571B29-E1F3-8579-92DC-453A33E3D054}"/>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548335" y="5337981"/>
            <a:ext cx="867264" cy="804186"/>
          </a:xfrm>
          <a:prstGeom prst="rect">
            <a:avLst/>
          </a:prstGeom>
        </p:spPr>
      </p:pic>
      <p:sp>
        <p:nvSpPr>
          <p:cNvPr id="18" name="Rectangle: Rounded Corners 85">
            <a:extLst>
              <a:ext uri="{FF2B5EF4-FFF2-40B4-BE49-F238E27FC236}">
                <a16:creationId xmlns:a16="http://schemas.microsoft.com/office/drawing/2014/main" id="{F965795F-417A-1B84-2341-8CF162BED945}"/>
              </a:ext>
            </a:extLst>
          </p:cNvPr>
          <p:cNvSpPr/>
          <p:nvPr/>
        </p:nvSpPr>
        <p:spPr>
          <a:xfrm>
            <a:off x="4424552" y="5268336"/>
            <a:ext cx="1674079" cy="515381"/>
          </a:xfrm>
          <a:prstGeom prst="roundRect">
            <a:avLst>
              <a:gd name="adj" fmla="val 20561"/>
            </a:avLst>
          </a:prstGeom>
          <a:solidFill>
            <a:schemeClr val="bg2">
              <a:lumMod val="50000"/>
            </a:schemeClr>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Century Gothic" panose="020B0502020202020204" pitchFamily="34" charset="0"/>
              </a:rPr>
              <a:t>Compliance Co-pilot</a:t>
            </a:r>
          </a:p>
        </p:txBody>
      </p:sp>
      <p:sp>
        <p:nvSpPr>
          <p:cNvPr id="28" name="TextBox 27">
            <a:extLst>
              <a:ext uri="{FF2B5EF4-FFF2-40B4-BE49-F238E27FC236}">
                <a16:creationId xmlns:a16="http://schemas.microsoft.com/office/drawing/2014/main" id="{7647C440-9666-988D-31DC-78C82DAE4704}"/>
              </a:ext>
            </a:extLst>
          </p:cNvPr>
          <p:cNvSpPr txBox="1"/>
          <p:nvPr/>
        </p:nvSpPr>
        <p:spPr>
          <a:xfrm>
            <a:off x="6360593" y="4803630"/>
            <a:ext cx="1582951" cy="369332"/>
          </a:xfrm>
          <a:prstGeom prst="rect">
            <a:avLst/>
          </a:prstGeom>
          <a:noFill/>
        </p:spPr>
        <p:txBody>
          <a:bodyPr wrap="square" rtlCol="0">
            <a:spAutoFit/>
          </a:bodyPr>
          <a:lstStyle/>
          <a:p>
            <a:r>
              <a:rPr lang="en-US" b="1">
                <a:solidFill>
                  <a:srgbClr val="C00000"/>
                </a:solidFill>
              </a:rPr>
              <a:t>OUR FOCUS</a:t>
            </a:r>
          </a:p>
        </p:txBody>
      </p:sp>
      <p:sp>
        <p:nvSpPr>
          <p:cNvPr id="32" name="Rectangle 31">
            <a:extLst>
              <a:ext uri="{FF2B5EF4-FFF2-40B4-BE49-F238E27FC236}">
                <a16:creationId xmlns:a16="http://schemas.microsoft.com/office/drawing/2014/main" id="{2E0C4671-42C7-CA3E-0709-759B2626ED22}"/>
              </a:ext>
            </a:extLst>
          </p:cNvPr>
          <p:cNvSpPr/>
          <p:nvPr/>
        </p:nvSpPr>
        <p:spPr>
          <a:xfrm>
            <a:off x="6191712" y="5172014"/>
            <a:ext cx="1808638" cy="7100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85">
            <a:extLst>
              <a:ext uri="{FF2B5EF4-FFF2-40B4-BE49-F238E27FC236}">
                <a16:creationId xmlns:a16="http://schemas.microsoft.com/office/drawing/2014/main" id="{238B4DD9-A288-8C80-7AE4-09BF9D485DE9}"/>
              </a:ext>
            </a:extLst>
          </p:cNvPr>
          <p:cNvSpPr/>
          <p:nvPr/>
        </p:nvSpPr>
        <p:spPr>
          <a:xfrm>
            <a:off x="6273556" y="5268336"/>
            <a:ext cx="1674079" cy="515381"/>
          </a:xfrm>
          <a:prstGeom prst="roundRect">
            <a:avLst>
              <a:gd name="adj" fmla="val 20561"/>
            </a:avLst>
          </a:prstGeom>
          <a:solidFill>
            <a:srgbClr val="002060"/>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bg1"/>
                </a:solidFill>
                <a:latin typeface="Century Gothic" panose="020B0502020202020204" pitchFamily="34" charset="0"/>
              </a:rPr>
              <a:t>WiseMatrix</a:t>
            </a:r>
            <a:endParaRPr lang="en-US" sz="1400" b="1">
              <a:solidFill>
                <a:schemeClr val="bg1"/>
              </a:solidFill>
              <a:latin typeface="Century Gothic" panose="020B0502020202020204" pitchFamily="34" charset="0"/>
            </a:endParaRPr>
          </a:p>
        </p:txBody>
      </p:sp>
      <p:pic>
        <p:nvPicPr>
          <p:cNvPr id="5" name="Picture 4" descr="A purple and white logo&#10;&#10;Description automatically generated">
            <a:extLst>
              <a:ext uri="{FF2B5EF4-FFF2-40B4-BE49-F238E27FC236}">
                <a16:creationId xmlns:a16="http://schemas.microsoft.com/office/drawing/2014/main" id="{BFDD0405-8899-58BC-9E8C-665E9EFC2F0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724528" y="5337981"/>
            <a:ext cx="792710" cy="676656"/>
          </a:xfrm>
          <a:prstGeom prst="rect">
            <a:avLst/>
          </a:prstGeom>
        </p:spPr>
      </p:pic>
      <p:sp>
        <p:nvSpPr>
          <p:cNvPr id="11" name="TextBox 10">
            <a:extLst>
              <a:ext uri="{FF2B5EF4-FFF2-40B4-BE49-F238E27FC236}">
                <a16:creationId xmlns:a16="http://schemas.microsoft.com/office/drawing/2014/main" id="{20FF58F4-7C6E-2378-FE01-D77F0BA461B9}"/>
              </a:ext>
            </a:extLst>
          </p:cNvPr>
          <p:cNvSpPr txBox="1"/>
          <p:nvPr/>
        </p:nvSpPr>
        <p:spPr>
          <a:xfrm>
            <a:off x="426894" y="6296242"/>
            <a:ext cx="612648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mn-ea"/>
                <a:cs typeface="+mn-cs"/>
              </a:rPr>
              <a:t>*RAI: Responsible AI</a:t>
            </a:r>
            <a:endParaRPr kumimoji="0" lang="en-US" sz="1200" b="0"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mn-ea"/>
              <a:cs typeface="+mn-cs"/>
            </a:endParaRPr>
          </a:p>
        </p:txBody>
      </p:sp>
      <p:sp>
        <p:nvSpPr>
          <p:cNvPr id="21" name="Rectangle 20">
            <a:extLst>
              <a:ext uri="{FF2B5EF4-FFF2-40B4-BE49-F238E27FC236}">
                <a16:creationId xmlns:a16="http://schemas.microsoft.com/office/drawing/2014/main" id="{6D85775D-2F13-E298-C123-420B3D615CAC}"/>
              </a:ext>
            </a:extLst>
          </p:cNvPr>
          <p:cNvSpPr/>
          <p:nvPr/>
        </p:nvSpPr>
        <p:spPr>
          <a:xfrm>
            <a:off x="9608810" y="2858810"/>
            <a:ext cx="947784" cy="4379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0D5252-C150-4FB8-3130-B04F621B8658}"/>
              </a:ext>
            </a:extLst>
          </p:cNvPr>
          <p:cNvSpPr/>
          <p:nvPr/>
        </p:nvSpPr>
        <p:spPr>
          <a:xfrm>
            <a:off x="9038313" y="4006820"/>
            <a:ext cx="947784" cy="4379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C293A0-CF87-1EFF-9413-D0463143ADE9}"/>
              </a:ext>
            </a:extLst>
          </p:cNvPr>
          <p:cNvSpPr/>
          <p:nvPr/>
        </p:nvSpPr>
        <p:spPr>
          <a:xfrm>
            <a:off x="9427013" y="5365294"/>
            <a:ext cx="1232997" cy="51681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26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animBg="1"/>
      <p:bldP spid="21" grpId="0" animBg="1"/>
      <p:bldP spid="27"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00E17F-CA2A-196C-0CE7-B2AB81A2A619}"/>
              </a:ext>
            </a:extLst>
          </p:cNvPr>
          <p:cNvSpPr txBox="1"/>
          <p:nvPr/>
        </p:nvSpPr>
        <p:spPr>
          <a:xfrm>
            <a:off x="90086" y="92394"/>
            <a:ext cx="12101914" cy="830997"/>
          </a:xfrm>
          <a:prstGeom prst="rect">
            <a:avLst/>
          </a:prstGeom>
          <a:noFill/>
        </p:spPr>
        <p:txBody>
          <a:bodyPr wrap="square" rtlCol="0" anchor="ctr">
            <a:spAutoFit/>
          </a:bodyPr>
          <a:lstStyle/>
          <a:p>
            <a:pPr>
              <a:defRPr/>
            </a:pPr>
            <a:r>
              <a:rPr lang="en-US" sz="2400" b="1">
                <a:solidFill>
                  <a:prstClr val="white"/>
                </a:solidFill>
                <a:latin typeface="Century Gothic" panose="020B0502020202020204" pitchFamily="34" charset="0"/>
              </a:rPr>
              <a:t>Why </a:t>
            </a:r>
            <a:r>
              <a:rPr lang="en-US" sz="2400" b="1" err="1">
                <a:solidFill>
                  <a:prstClr val="white"/>
                </a:solidFill>
                <a:latin typeface="Century Gothic" panose="020B0502020202020204" pitchFamily="34" charset="0"/>
              </a:rPr>
              <a:t>WiseMatrix</a:t>
            </a:r>
            <a:r>
              <a:rPr lang="en-US" sz="2400" b="1">
                <a:solidFill>
                  <a:prstClr val="white"/>
                </a:solidFill>
                <a:latin typeface="Century Gothic" panose="020B0502020202020204" pitchFamily="34" charset="0"/>
              </a:rPr>
              <a:t>: Historically, major Financial Crisis have been partly due to the failure to identify and manage timely hidden interconnected financial risks. </a:t>
            </a:r>
          </a:p>
        </p:txBody>
      </p:sp>
      <p:sp>
        <p:nvSpPr>
          <p:cNvPr id="3" name="Rectangle 2">
            <a:extLst>
              <a:ext uri="{FF2B5EF4-FFF2-40B4-BE49-F238E27FC236}">
                <a16:creationId xmlns:a16="http://schemas.microsoft.com/office/drawing/2014/main" id="{486E5E9B-BF53-7EBC-D217-D57DF780E8B5}"/>
              </a:ext>
            </a:extLst>
          </p:cNvPr>
          <p:cNvSpPr/>
          <p:nvPr/>
        </p:nvSpPr>
        <p:spPr>
          <a:xfrm>
            <a:off x="148334" y="2892139"/>
            <a:ext cx="11902973" cy="3604910"/>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ysClr val="windowText" lastClr="000000"/>
              </a:solidFill>
              <a:effectLst/>
              <a:uLnTx/>
              <a:uFillTx/>
              <a:latin typeface="Graphik"/>
              <a:ea typeface="+mn-ea"/>
              <a:cs typeface="+mn-cs"/>
            </a:endParaRPr>
          </a:p>
        </p:txBody>
      </p:sp>
      <p:sp>
        <p:nvSpPr>
          <p:cNvPr id="4" name="TextBox 3">
            <a:extLst>
              <a:ext uri="{FF2B5EF4-FFF2-40B4-BE49-F238E27FC236}">
                <a16:creationId xmlns:a16="http://schemas.microsoft.com/office/drawing/2014/main" id="{E8661D79-3E01-F95B-8EC1-51AD6E2B0260}"/>
              </a:ext>
            </a:extLst>
          </p:cNvPr>
          <p:cNvSpPr txBox="1"/>
          <p:nvPr/>
        </p:nvSpPr>
        <p:spPr bwMode="gray">
          <a:xfrm>
            <a:off x="140693" y="2709052"/>
            <a:ext cx="2994677" cy="385758"/>
          </a:xfrm>
          <a:prstGeom prst="roundRect">
            <a:avLst>
              <a:gd name="adj" fmla="val 50000"/>
            </a:avLst>
          </a:prstGeom>
          <a:solidFill>
            <a:srgbClr val="020F50"/>
          </a:solidFill>
          <a:ln w="25400" cap="flat" cmpd="sng" algn="ctr">
            <a:noFill/>
            <a:prstDash val="solid"/>
          </a:ln>
          <a:effectLst/>
        </p:spPr>
        <p:txBody>
          <a:bodyPr wrap="square" lIns="91440" tIns="0" rIns="0" bIns="0" rtlCol="0" anchor="ctr" anchorCtr="0">
            <a:noAutofit/>
          </a:bodyPr>
          <a:lstStyle>
            <a:defPPr>
              <a:defRPr lang="en-US"/>
            </a:defPPr>
            <a:lvl1pPr eaLnBrk="0" fontAlgn="auto" hangingPunct="0">
              <a:lnSpc>
                <a:spcPct val="80000"/>
              </a:lnSpc>
              <a:spcBef>
                <a:spcPts val="0"/>
              </a:spcBef>
              <a:spcAft>
                <a:spcPts val="0"/>
              </a:spcAft>
              <a:defRPr sz="2000" b="1" kern="0">
                <a:solidFill>
                  <a:prstClr val="black">
                    <a:lumMod val="85000"/>
                    <a:lumOff val="15000"/>
                  </a:prstClr>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Century Gothic" panose="020B0502020202020204" pitchFamily="34" charset="0"/>
                <a:sym typeface="Helvetica Neue Medium"/>
              </a:rPr>
              <a:t>Industry Challenges</a:t>
            </a:r>
          </a:p>
        </p:txBody>
      </p:sp>
      <p:pic>
        <p:nvPicPr>
          <p:cNvPr id="7" name="Picture 6" descr="A black text on a white background&#10;&#10;Description automatically generated with medium confidence">
            <a:extLst>
              <a:ext uri="{FF2B5EF4-FFF2-40B4-BE49-F238E27FC236}">
                <a16:creationId xmlns:a16="http://schemas.microsoft.com/office/drawing/2014/main" id="{41363642-9CEE-3061-BA4E-8658D4018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5" y="6640923"/>
            <a:ext cx="759542" cy="189886"/>
          </a:xfrm>
          <a:prstGeom prst="rect">
            <a:avLst/>
          </a:prstGeom>
        </p:spPr>
      </p:pic>
      <p:sp>
        <p:nvSpPr>
          <p:cNvPr id="8" name="TextBox 7">
            <a:extLst>
              <a:ext uri="{FF2B5EF4-FFF2-40B4-BE49-F238E27FC236}">
                <a16:creationId xmlns:a16="http://schemas.microsoft.com/office/drawing/2014/main" id="{D51EDDBA-8184-1403-073B-CFAAB033683E}"/>
              </a:ext>
            </a:extLst>
          </p:cNvPr>
          <p:cNvSpPr txBox="1"/>
          <p:nvPr/>
        </p:nvSpPr>
        <p:spPr>
          <a:xfrm>
            <a:off x="7414487" y="6026384"/>
            <a:ext cx="4629179" cy="477054"/>
          </a:xfrm>
          <a:prstGeom prst="rect">
            <a:avLst/>
          </a:prstGeom>
          <a:noFill/>
        </p:spPr>
        <p:txBody>
          <a:bodyPr wrap="square" rtlCol="0">
            <a:spAutoFit/>
          </a:bodyPr>
          <a:lstStyle/>
          <a:p>
            <a:pPr marL="228600" indent="-228600">
              <a:buFontTx/>
              <a:buAutoNum type="arabicParenBoth"/>
            </a:pPr>
            <a:r>
              <a:rPr lang="en-GB" sz="600">
                <a:solidFill>
                  <a:srgbClr val="000000"/>
                </a:solidFill>
                <a:latin typeface="Century Gothic" panose="020B0502020202020204" pitchFamily="34" charset="0"/>
              </a:rPr>
              <a:t>IMF Blog. The Great Lockdown April 2020, TWP. </a:t>
            </a:r>
            <a:r>
              <a:rPr lang="en-US" sz="700" b="0" i="0">
                <a:solidFill>
                  <a:srgbClr val="000000"/>
                </a:solidFill>
                <a:effectLst/>
                <a:latin typeface="Century Gothic" panose="020B0502020202020204" pitchFamily="34" charset="0"/>
              </a:rPr>
              <a:t>A Guide to the Financial Crisis. </a:t>
            </a:r>
            <a:r>
              <a:rPr lang="en-US" sz="700">
                <a:solidFill>
                  <a:srgbClr val="000000"/>
                </a:solidFill>
                <a:latin typeface="Century Gothic" panose="020B0502020202020204" pitchFamily="34" charset="0"/>
              </a:rPr>
              <a:t>September</a:t>
            </a:r>
            <a:r>
              <a:rPr lang="en-US" sz="700" b="0" i="0">
                <a:solidFill>
                  <a:srgbClr val="000000"/>
                </a:solidFill>
                <a:effectLst/>
                <a:latin typeface="Century Gothic" panose="020B0502020202020204" pitchFamily="34" charset="0"/>
              </a:rPr>
              <a:t> 2018</a:t>
            </a:r>
            <a:endParaRPr lang="en-GB" sz="600">
              <a:solidFill>
                <a:srgbClr val="000000"/>
              </a:solidFill>
              <a:latin typeface="Century Gothic" panose="020B0502020202020204" pitchFamily="34" charset="0"/>
            </a:endParaRPr>
          </a:p>
          <a:p>
            <a:pPr marL="228600" indent="-228600">
              <a:buAutoNum type="arabicParenBoth"/>
            </a:pPr>
            <a:r>
              <a:rPr lang="en-GB" sz="600">
                <a:solidFill>
                  <a:srgbClr val="000000"/>
                </a:solidFill>
                <a:latin typeface="Century Gothic" panose="020B0502020202020204" pitchFamily="34" charset="0"/>
              </a:rPr>
              <a:t>McKinsey &amp; Company, </a:t>
            </a:r>
            <a:r>
              <a:rPr lang="en-US" sz="600">
                <a:solidFill>
                  <a:srgbClr val="000000"/>
                </a:solidFill>
                <a:latin typeface="Century Gothic" panose="020B0502020202020204" pitchFamily="34" charset="0"/>
              </a:rPr>
              <a:t>The </a:t>
            </a:r>
            <a:r>
              <a:rPr lang="en-US" sz="600" b="0" i="0">
                <a:solidFill>
                  <a:srgbClr val="000000"/>
                </a:solidFill>
                <a:effectLst/>
                <a:latin typeface="Century Gothic" panose="020B0502020202020204" pitchFamily="34" charset="0"/>
              </a:rPr>
              <a:t>next frontier in risk efficiency April 2023</a:t>
            </a:r>
          </a:p>
          <a:p>
            <a:pPr marL="228600" indent="-228600">
              <a:buAutoNum type="arabicParenBoth"/>
            </a:pPr>
            <a:r>
              <a:rPr lang="en-US" sz="600" b="0" i="0">
                <a:solidFill>
                  <a:srgbClr val="232323"/>
                </a:solidFill>
                <a:effectLst/>
                <a:latin typeface="Century Gothic" panose="020B0502020202020204" pitchFamily="34" charset="0"/>
              </a:rPr>
              <a:t>See: Putri, M. , Xu, C. and </a:t>
            </a:r>
            <a:r>
              <a:rPr lang="en-US" sz="600" b="0" i="0" err="1">
                <a:solidFill>
                  <a:srgbClr val="232323"/>
                </a:solidFill>
                <a:effectLst/>
                <a:latin typeface="Century Gothic" panose="020B0502020202020204" pitchFamily="34" charset="0"/>
              </a:rPr>
              <a:t>Akwetteh</a:t>
            </a:r>
            <a:r>
              <a:rPr lang="en-US" sz="600" b="0" i="0">
                <a:solidFill>
                  <a:srgbClr val="232323"/>
                </a:solidFill>
                <a:effectLst/>
                <a:latin typeface="Century Gothic" panose="020B0502020202020204" pitchFamily="34" charset="0"/>
              </a:rPr>
              <a:t>, L. (2020) Financial Behavior during COVID-19: Cognitive Errors That Can Define Financial Future.</a:t>
            </a:r>
            <a:endParaRPr lang="en-GB" sz="600">
              <a:latin typeface="Century Gothic" panose="020B0502020202020204" pitchFamily="34" charset="0"/>
            </a:endParaRPr>
          </a:p>
        </p:txBody>
      </p:sp>
      <p:grpSp>
        <p:nvGrpSpPr>
          <p:cNvPr id="9" name="Group 8">
            <a:extLst>
              <a:ext uri="{FF2B5EF4-FFF2-40B4-BE49-F238E27FC236}">
                <a16:creationId xmlns:a16="http://schemas.microsoft.com/office/drawing/2014/main" id="{171C6382-BA72-E4E3-71D6-F334C36D9BB2}"/>
              </a:ext>
            </a:extLst>
          </p:cNvPr>
          <p:cNvGrpSpPr/>
          <p:nvPr/>
        </p:nvGrpSpPr>
        <p:grpSpPr>
          <a:xfrm>
            <a:off x="442328" y="3125843"/>
            <a:ext cx="3655797" cy="3226156"/>
            <a:chOff x="442328" y="3234697"/>
            <a:chExt cx="3655797" cy="3226156"/>
          </a:xfrm>
        </p:grpSpPr>
        <p:sp>
          <p:nvSpPr>
            <p:cNvPr id="10" name="TextBox 9">
              <a:extLst>
                <a:ext uri="{FF2B5EF4-FFF2-40B4-BE49-F238E27FC236}">
                  <a16:creationId xmlns:a16="http://schemas.microsoft.com/office/drawing/2014/main" id="{FF43DD5D-3EB2-45B5-0F73-A77BEDC55FC8}"/>
                </a:ext>
              </a:extLst>
            </p:cNvPr>
            <p:cNvSpPr txBox="1"/>
            <p:nvPr/>
          </p:nvSpPr>
          <p:spPr>
            <a:xfrm>
              <a:off x="651605" y="4306417"/>
              <a:ext cx="3446519" cy="2154436"/>
            </a:xfrm>
            <a:prstGeom prst="rect">
              <a:avLst/>
            </a:prstGeom>
            <a:noFill/>
          </p:spPr>
          <p:txBody>
            <a:bodyPr wrap="square" rtlCol="0">
              <a:spAutoFit/>
            </a:bodyPr>
            <a:lstStyle/>
            <a:p>
              <a:pPr algn="just"/>
              <a:r>
                <a:rPr lang="en-US" sz="2000" b="1">
                  <a:solidFill>
                    <a:schemeClr val="tx1">
                      <a:lumMod val="50000"/>
                    </a:schemeClr>
                  </a:solidFill>
                  <a:latin typeface="Century Gothic" panose="020B0502020202020204" pitchFamily="34" charset="0"/>
                </a:rPr>
                <a:t>1.6%-3.5%</a:t>
              </a:r>
            </a:p>
            <a:p>
              <a:r>
                <a:rPr lang="en-US" sz="1200">
                  <a:solidFill>
                    <a:schemeClr val="tx1">
                      <a:lumMod val="50000"/>
                    </a:schemeClr>
                  </a:solidFill>
                  <a:latin typeface="Century Gothic" panose="020B0502020202020204" pitchFamily="34" charset="0"/>
                </a:rPr>
                <a:t>of Banks’ work force in Risk Management Activities</a:t>
              </a:r>
              <a:r>
                <a:rPr lang="en-US" sz="1400" baseline="30000">
                  <a:solidFill>
                    <a:schemeClr val="tx1">
                      <a:lumMod val="50000"/>
                    </a:schemeClr>
                  </a:solidFill>
                  <a:latin typeface="Century Gothic" panose="020B0502020202020204" pitchFamily="34" charset="0"/>
                </a:rPr>
                <a:t>2</a:t>
              </a:r>
              <a:endParaRPr lang="en-US" sz="1200" baseline="30000">
                <a:solidFill>
                  <a:schemeClr val="tx1">
                    <a:lumMod val="50000"/>
                  </a:schemeClr>
                </a:solidFill>
                <a:latin typeface="Century Gothic" panose="020B0502020202020204" pitchFamily="34" charset="0"/>
              </a:endParaRPr>
            </a:p>
            <a:p>
              <a:pPr algn="just"/>
              <a:endParaRPr lang="en-US" sz="900">
                <a:solidFill>
                  <a:schemeClr val="tx1">
                    <a:lumMod val="50000"/>
                  </a:schemeClr>
                </a:solidFill>
                <a:latin typeface="Century Gothic" panose="020B0502020202020204" pitchFamily="34" charset="0"/>
              </a:endParaRPr>
            </a:p>
            <a:p>
              <a:r>
                <a:rPr lang="en-US" sz="2000" b="1">
                  <a:solidFill>
                    <a:schemeClr val="tx1">
                      <a:lumMod val="50000"/>
                    </a:schemeClr>
                  </a:solidFill>
                  <a:latin typeface="Century Gothic" panose="020B0502020202020204" pitchFamily="34" charset="0"/>
                </a:rPr>
                <a:t>Scarcity &amp; High Cost </a:t>
              </a:r>
            </a:p>
            <a:p>
              <a:r>
                <a:rPr lang="en-US" sz="1200">
                  <a:solidFill>
                    <a:schemeClr val="tx1">
                      <a:lumMod val="50000"/>
                    </a:schemeClr>
                  </a:solidFill>
                  <a:latin typeface="Century Gothic" panose="020B0502020202020204" pitchFamily="34" charset="0"/>
                </a:rPr>
                <a:t>of experienced risk analysis talents to manually conduct complex analysis on </a:t>
              </a:r>
              <a:r>
                <a:rPr lang="en-US" sz="1200">
                  <a:solidFill>
                    <a:schemeClr val="accent3">
                      <a:lumMod val="10000"/>
                    </a:schemeClr>
                  </a:solidFill>
                  <a:latin typeface="Century Gothic" panose="020B0502020202020204" pitchFamily="34" charset="0"/>
                </a:rPr>
                <a:t>rapidly increasing volume of multi-dimensional data </a:t>
              </a:r>
              <a:endParaRPr lang="en-US" sz="1200">
                <a:solidFill>
                  <a:schemeClr val="tx1">
                    <a:lumMod val="50000"/>
                  </a:schemeClr>
                </a:solidFill>
                <a:latin typeface="Century Gothic" panose="020B0502020202020204" pitchFamily="34" charset="0"/>
              </a:endParaRPr>
            </a:p>
            <a:p>
              <a:pPr marL="171450" indent="-171450" algn="just">
                <a:buFont typeface="Arial" panose="020B0604020202020204" pitchFamily="34" charset="0"/>
                <a:buChar char="•"/>
              </a:pPr>
              <a:endParaRPr lang="en-GB" sz="1000"/>
            </a:p>
          </p:txBody>
        </p:sp>
        <p:grpSp>
          <p:nvGrpSpPr>
            <p:cNvPr id="11" name="Group 10">
              <a:extLst>
                <a:ext uri="{FF2B5EF4-FFF2-40B4-BE49-F238E27FC236}">
                  <a16:creationId xmlns:a16="http://schemas.microsoft.com/office/drawing/2014/main" id="{CC264CCA-0498-60C3-6ACD-2852C4253B45}"/>
                </a:ext>
              </a:extLst>
            </p:cNvPr>
            <p:cNvGrpSpPr/>
            <p:nvPr/>
          </p:nvGrpSpPr>
          <p:grpSpPr>
            <a:xfrm>
              <a:off x="442328" y="3234697"/>
              <a:ext cx="3655797" cy="1039812"/>
              <a:chOff x="442328" y="3234697"/>
              <a:chExt cx="3655797" cy="1039812"/>
            </a:xfrm>
          </p:grpSpPr>
          <p:grpSp>
            <p:nvGrpSpPr>
              <p:cNvPr id="12" name="Group 11">
                <a:extLst>
                  <a:ext uri="{FF2B5EF4-FFF2-40B4-BE49-F238E27FC236}">
                    <a16:creationId xmlns:a16="http://schemas.microsoft.com/office/drawing/2014/main" id="{89AB3A79-320B-D822-F475-D7E90485039F}"/>
                  </a:ext>
                </a:extLst>
              </p:cNvPr>
              <p:cNvGrpSpPr/>
              <p:nvPr/>
            </p:nvGrpSpPr>
            <p:grpSpPr>
              <a:xfrm>
                <a:off x="651606" y="3366596"/>
                <a:ext cx="3446519" cy="907913"/>
                <a:chOff x="4152901" y="3175000"/>
                <a:chExt cx="1452299" cy="1171791"/>
              </a:xfrm>
            </p:grpSpPr>
            <p:sp>
              <p:nvSpPr>
                <p:cNvPr id="15" name="Rectangle: Rounded Corners 31">
                  <a:extLst>
                    <a:ext uri="{FF2B5EF4-FFF2-40B4-BE49-F238E27FC236}">
                      <a16:creationId xmlns:a16="http://schemas.microsoft.com/office/drawing/2014/main" id="{9387FEE2-E7A0-FDC7-F607-69D4095BFBA0}"/>
                    </a:ext>
                  </a:extLst>
                </p:cNvPr>
                <p:cNvSpPr/>
                <p:nvPr/>
              </p:nvSpPr>
              <p:spPr>
                <a:xfrm>
                  <a:off x="4210119" y="3245790"/>
                  <a:ext cx="1395081" cy="1101001"/>
                </a:xfrm>
                <a:prstGeom prst="roundRect">
                  <a:avLst/>
                </a:prstGeom>
                <a:solidFill>
                  <a:srgbClr val="02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entury Gothic" panose="020B0502020202020204" pitchFamily="34" charset="0"/>
                  </a:endParaRPr>
                </a:p>
              </p:txBody>
            </p:sp>
            <p:sp>
              <p:nvSpPr>
                <p:cNvPr id="16" name="Rectangle: Rounded Corners 32">
                  <a:extLst>
                    <a:ext uri="{FF2B5EF4-FFF2-40B4-BE49-F238E27FC236}">
                      <a16:creationId xmlns:a16="http://schemas.microsoft.com/office/drawing/2014/main" id="{022E55DE-0CD4-A1AD-6BE8-62A1098339E6}"/>
                    </a:ext>
                  </a:extLst>
                </p:cNvPr>
                <p:cNvSpPr/>
                <p:nvPr/>
              </p:nvSpPr>
              <p:spPr>
                <a:xfrm>
                  <a:off x="4152901" y="3175000"/>
                  <a:ext cx="1413817" cy="1101001"/>
                </a:xfrm>
                <a:prstGeom prst="roundRect">
                  <a:avLst/>
                </a:prstGeom>
                <a:solidFill>
                  <a:srgbClr val="FFF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entury Gothic" panose="020B0502020202020204" pitchFamily="34" charset="0"/>
                  </a:endParaRPr>
                </a:p>
              </p:txBody>
            </p:sp>
          </p:grpSp>
          <p:sp>
            <p:nvSpPr>
              <p:cNvPr id="13" name="TextBox 12">
                <a:extLst>
                  <a:ext uri="{FF2B5EF4-FFF2-40B4-BE49-F238E27FC236}">
                    <a16:creationId xmlns:a16="http://schemas.microsoft.com/office/drawing/2014/main" id="{C4560A7B-79BD-1A43-4D2A-F3BB64416FCB}"/>
                  </a:ext>
                </a:extLst>
              </p:cNvPr>
              <p:cNvSpPr txBox="1"/>
              <p:nvPr/>
            </p:nvSpPr>
            <p:spPr>
              <a:xfrm flipH="1">
                <a:off x="725662" y="3528165"/>
                <a:ext cx="3298406" cy="584775"/>
              </a:xfrm>
              <a:prstGeom prst="rect">
                <a:avLst/>
              </a:prstGeom>
              <a:noFill/>
            </p:spPr>
            <p:txBody>
              <a:bodyPr wrap="square" rtlCol="0">
                <a:spAutoFit/>
              </a:bodyPr>
              <a:lstStyle/>
              <a:p>
                <a:pPr algn="ctr"/>
                <a:r>
                  <a:rPr lang="en-US" sz="1600" b="1">
                    <a:solidFill>
                      <a:srgbClr val="000000"/>
                    </a:solidFill>
                    <a:latin typeface="Century Gothic" panose="020B0502020202020204" pitchFamily="34" charset="0"/>
                  </a:rPr>
                  <a:t>Information Volume &amp; Human Resource Constrains</a:t>
                </a:r>
              </a:p>
            </p:txBody>
          </p:sp>
          <p:sp>
            <p:nvSpPr>
              <p:cNvPr id="14" name="Oval 13">
                <a:extLst>
                  <a:ext uri="{FF2B5EF4-FFF2-40B4-BE49-F238E27FC236}">
                    <a16:creationId xmlns:a16="http://schemas.microsoft.com/office/drawing/2014/main" id="{ACA45BD6-9D81-7E54-8E04-569BBBF6A43F}"/>
                  </a:ext>
                </a:extLst>
              </p:cNvPr>
              <p:cNvSpPr/>
              <p:nvPr/>
            </p:nvSpPr>
            <p:spPr>
              <a:xfrm>
                <a:off x="442328" y="3234697"/>
                <a:ext cx="425894" cy="425894"/>
              </a:xfrm>
              <a:prstGeom prst="ellipse">
                <a:avLst/>
              </a:prstGeom>
              <a:solidFill>
                <a:srgbClr val="00206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Gothic" panose="020B0502020202020204" pitchFamily="34" charset="0"/>
                  </a:rPr>
                  <a:t>1</a:t>
                </a:r>
              </a:p>
            </p:txBody>
          </p:sp>
        </p:grpSp>
      </p:grpSp>
      <p:grpSp>
        <p:nvGrpSpPr>
          <p:cNvPr id="17" name="Group 16">
            <a:extLst>
              <a:ext uri="{FF2B5EF4-FFF2-40B4-BE49-F238E27FC236}">
                <a16:creationId xmlns:a16="http://schemas.microsoft.com/office/drawing/2014/main" id="{66D65735-337B-3BED-1E53-B35BD5EF8166}"/>
              </a:ext>
            </a:extLst>
          </p:cNvPr>
          <p:cNvGrpSpPr/>
          <p:nvPr/>
        </p:nvGrpSpPr>
        <p:grpSpPr>
          <a:xfrm>
            <a:off x="8172634" y="3125843"/>
            <a:ext cx="3518624" cy="2656769"/>
            <a:chOff x="7454176" y="3234697"/>
            <a:chExt cx="3518624" cy="2656769"/>
          </a:xfrm>
        </p:grpSpPr>
        <p:sp>
          <p:nvSpPr>
            <p:cNvPr id="18" name="TextBox 17">
              <a:extLst>
                <a:ext uri="{FF2B5EF4-FFF2-40B4-BE49-F238E27FC236}">
                  <a16:creationId xmlns:a16="http://schemas.microsoft.com/office/drawing/2014/main" id="{67E662BF-1EDB-8C65-85A2-CCC70C5531A6}"/>
                </a:ext>
              </a:extLst>
            </p:cNvPr>
            <p:cNvSpPr txBox="1"/>
            <p:nvPr/>
          </p:nvSpPr>
          <p:spPr>
            <a:xfrm>
              <a:off x="7668118" y="4306417"/>
              <a:ext cx="3304682" cy="1585049"/>
            </a:xfrm>
            <a:prstGeom prst="rect">
              <a:avLst/>
            </a:prstGeom>
            <a:noFill/>
          </p:spPr>
          <p:txBody>
            <a:bodyPr wrap="square" rtlCol="0">
              <a:spAutoFit/>
            </a:bodyPr>
            <a:lstStyle/>
            <a:p>
              <a:r>
                <a:rPr lang="en-GB" sz="2000" b="1">
                  <a:solidFill>
                    <a:schemeClr val="tx1">
                      <a:lumMod val="50000"/>
                    </a:schemeClr>
                  </a:solidFill>
                  <a:latin typeface="Century Gothic" panose="020B0502020202020204" pitchFamily="34" charset="0"/>
                </a:rPr>
                <a:t>Cognitive Biases &amp; Errors</a:t>
              </a:r>
              <a:endParaRPr lang="en-US" sz="2000" b="1">
                <a:solidFill>
                  <a:schemeClr val="tx1">
                    <a:lumMod val="50000"/>
                  </a:schemeClr>
                </a:solidFill>
                <a:latin typeface="Century Gothic" panose="020B0502020202020204" pitchFamily="34" charset="0"/>
              </a:endParaRPr>
            </a:p>
            <a:p>
              <a:r>
                <a:rPr lang="en-US" sz="1200">
                  <a:solidFill>
                    <a:schemeClr val="tx1">
                      <a:lumMod val="50000"/>
                    </a:schemeClr>
                  </a:solidFill>
                  <a:latin typeface="Century Gothic" panose="020B0502020202020204" pitchFamily="34" charset="0"/>
                </a:rPr>
                <a:t>due to limitations in human analysis</a:t>
              </a:r>
              <a:r>
                <a:rPr lang="en-US" sz="1200" baseline="30000">
                  <a:solidFill>
                    <a:schemeClr val="tx1">
                      <a:lumMod val="50000"/>
                    </a:schemeClr>
                  </a:solidFill>
                  <a:latin typeface="Century Gothic" panose="020B0502020202020204" pitchFamily="34" charset="0"/>
                </a:rPr>
                <a:t>3</a:t>
              </a:r>
              <a:r>
                <a:rPr lang="en-GB" sz="1200">
                  <a:solidFill>
                    <a:schemeClr val="tx1">
                      <a:lumMod val="50000"/>
                    </a:schemeClr>
                  </a:solidFill>
                  <a:latin typeface="Century Gothic" panose="020B0502020202020204" pitchFamily="34" charset="0"/>
                </a:rPr>
                <a:t>, leading to inaccurate risk assessment</a:t>
              </a:r>
            </a:p>
            <a:p>
              <a:endParaRPr lang="en-GB" sz="900">
                <a:solidFill>
                  <a:schemeClr val="tx1">
                    <a:lumMod val="50000"/>
                  </a:schemeClr>
                </a:solidFill>
                <a:latin typeface="Century Gothic" panose="020B0502020202020204" pitchFamily="34" charset="0"/>
              </a:endParaRPr>
            </a:p>
            <a:p>
              <a:r>
                <a:rPr lang="en-GB" sz="2000" b="1">
                  <a:solidFill>
                    <a:schemeClr val="tx1">
                      <a:lumMod val="50000"/>
                    </a:schemeClr>
                  </a:solidFill>
                  <a:latin typeface="Century Gothic" panose="020B0502020202020204" pitchFamily="34" charset="0"/>
                </a:rPr>
                <a:t>Influence by Past Events</a:t>
              </a:r>
            </a:p>
            <a:p>
              <a:r>
                <a:rPr lang="en-GB" sz="1200">
                  <a:solidFill>
                    <a:schemeClr val="tx1">
                      <a:lumMod val="50000"/>
                    </a:schemeClr>
                  </a:solidFill>
                  <a:latin typeface="Century Gothic" panose="020B0502020202020204" pitchFamily="34" charset="0"/>
                </a:rPr>
                <a:t>playing a disproportionate weight in decision making</a:t>
              </a:r>
            </a:p>
          </p:txBody>
        </p:sp>
        <p:grpSp>
          <p:nvGrpSpPr>
            <p:cNvPr id="19" name="Group 18">
              <a:extLst>
                <a:ext uri="{FF2B5EF4-FFF2-40B4-BE49-F238E27FC236}">
                  <a16:creationId xmlns:a16="http://schemas.microsoft.com/office/drawing/2014/main" id="{A51C0F42-1CE0-D949-2961-D23B10706834}"/>
                </a:ext>
              </a:extLst>
            </p:cNvPr>
            <p:cNvGrpSpPr/>
            <p:nvPr/>
          </p:nvGrpSpPr>
          <p:grpSpPr>
            <a:xfrm>
              <a:off x="7454176" y="3234697"/>
              <a:ext cx="3518624" cy="1063816"/>
              <a:chOff x="7454176" y="3234697"/>
              <a:chExt cx="3518624" cy="1063816"/>
            </a:xfrm>
          </p:grpSpPr>
          <p:grpSp>
            <p:nvGrpSpPr>
              <p:cNvPr id="20" name="Group 19">
                <a:extLst>
                  <a:ext uri="{FF2B5EF4-FFF2-40B4-BE49-F238E27FC236}">
                    <a16:creationId xmlns:a16="http://schemas.microsoft.com/office/drawing/2014/main" id="{4AB1E477-2CCC-F87B-8630-52C730738B25}"/>
                  </a:ext>
                </a:extLst>
              </p:cNvPr>
              <p:cNvGrpSpPr/>
              <p:nvPr/>
            </p:nvGrpSpPr>
            <p:grpSpPr>
              <a:xfrm>
                <a:off x="7668118" y="3348191"/>
                <a:ext cx="3304682" cy="950322"/>
                <a:chOff x="4152901" y="3175000"/>
                <a:chExt cx="1452299" cy="1171791"/>
              </a:xfrm>
            </p:grpSpPr>
            <p:sp>
              <p:nvSpPr>
                <p:cNvPr id="23" name="Rectangle: Rounded Corners 10">
                  <a:extLst>
                    <a:ext uri="{FF2B5EF4-FFF2-40B4-BE49-F238E27FC236}">
                      <a16:creationId xmlns:a16="http://schemas.microsoft.com/office/drawing/2014/main" id="{333257F5-14BD-05E3-D00A-92AAA105E785}"/>
                    </a:ext>
                  </a:extLst>
                </p:cNvPr>
                <p:cNvSpPr/>
                <p:nvPr/>
              </p:nvSpPr>
              <p:spPr>
                <a:xfrm>
                  <a:off x="4210119" y="3245790"/>
                  <a:ext cx="1395081" cy="1101001"/>
                </a:xfrm>
                <a:prstGeom prst="roundRect">
                  <a:avLst/>
                </a:prstGeom>
                <a:solidFill>
                  <a:srgbClr val="02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entury Gothic" panose="020B0502020202020204" pitchFamily="34" charset="0"/>
                  </a:endParaRPr>
                </a:p>
              </p:txBody>
            </p:sp>
            <p:sp>
              <p:nvSpPr>
                <p:cNvPr id="24" name="Rectangle: Rounded Corners 11">
                  <a:extLst>
                    <a:ext uri="{FF2B5EF4-FFF2-40B4-BE49-F238E27FC236}">
                      <a16:creationId xmlns:a16="http://schemas.microsoft.com/office/drawing/2014/main" id="{BDF4297F-0DE3-D643-9EE8-327C70DF3807}"/>
                    </a:ext>
                  </a:extLst>
                </p:cNvPr>
                <p:cNvSpPr/>
                <p:nvPr/>
              </p:nvSpPr>
              <p:spPr>
                <a:xfrm>
                  <a:off x="4152901" y="3175000"/>
                  <a:ext cx="1413817" cy="1101001"/>
                </a:xfrm>
                <a:prstGeom prst="roundRect">
                  <a:avLst/>
                </a:prstGeom>
                <a:solidFill>
                  <a:srgbClr val="FFF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entury Gothic" panose="020B0502020202020204" pitchFamily="34" charset="0"/>
                  </a:endParaRPr>
                </a:p>
              </p:txBody>
            </p:sp>
          </p:grpSp>
          <p:sp>
            <p:nvSpPr>
              <p:cNvPr id="21" name="TextBox 20">
                <a:extLst>
                  <a:ext uri="{FF2B5EF4-FFF2-40B4-BE49-F238E27FC236}">
                    <a16:creationId xmlns:a16="http://schemas.microsoft.com/office/drawing/2014/main" id="{7BBF40DF-71C0-ADB1-EBB4-6C4A8ECFBF3A}"/>
                  </a:ext>
                </a:extLst>
              </p:cNvPr>
              <p:cNvSpPr txBox="1"/>
              <p:nvPr/>
            </p:nvSpPr>
            <p:spPr>
              <a:xfrm flipH="1">
                <a:off x="7739128" y="3515576"/>
                <a:ext cx="3162663" cy="615553"/>
              </a:xfrm>
              <a:prstGeom prst="rect">
                <a:avLst/>
              </a:prstGeom>
              <a:noFill/>
            </p:spPr>
            <p:txBody>
              <a:bodyPr wrap="square" rtlCol="0">
                <a:spAutoFit/>
              </a:bodyPr>
              <a:lstStyle/>
              <a:p>
                <a:pPr algn="ctr"/>
                <a:r>
                  <a:rPr lang="en-US" sz="1600" b="1">
                    <a:solidFill>
                      <a:srgbClr val="000000"/>
                    </a:solidFill>
                    <a:latin typeface="Century Gothic" panose="020B0502020202020204" pitchFamily="34" charset="0"/>
                  </a:rPr>
                  <a:t>Subjectivity &amp; Bias</a:t>
                </a:r>
                <a:r>
                  <a:rPr lang="en-US" b="1">
                    <a:solidFill>
                      <a:srgbClr val="000000"/>
                    </a:solidFill>
                    <a:effectLst>
                      <a:outerShdw blurRad="50800" dist="38100" dir="2700000" algn="tl" rotWithShape="0">
                        <a:prstClr val="black">
                          <a:alpha val="40000"/>
                        </a:prstClr>
                      </a:outerShdw>
                    </a:effectLst>
                    <a:latin typeface="Century Gothic" panose="020B0502020202020204" pitchFamily="34" charset="0"/>
                    <a:cs typeface="Segoe UI Semibold" panose="020B0702040204020203" pitchFamily="34" charset="0"/>
                  </a:rPr>
                  <a:t>, </a:t>
                </a:r>
                <a:r>
                  <a:rPr lang="en-US" sz="1600" b="1">
                    <a:solidFill>
                      <a:srgbClr val="000000"/>
                    </a:solidFill>
                    <a:latin typeface="Century Gothic" panose="020B0502020202020204" pitchFamily="34" charset="0"/>
                  </a:rPr>
                  <a:t>and limitation of human analysis  </a:t>
                </a:r>
              </a:p>
            </p:txBody>
          </p:sp>
          <p:sp>
            <p:nvSpPr>
              <p:cNvPr id="22" name="Oval 21">
                <a:extLst>
                  <a:ext uri="{FF2B5EF4-FFF2-40B4-BE49-F238E27FC236}">
                    <a16:creationId xmlns:a16="http://schemas.microsoft.com/office/drawing/2014/main" id="{B687C0F0-98A2-D51A-291A-3DA844D1BF19}"/>
                  </a:ext>
                </a:extLst>
              </p:cNvPr>
              <p:cNvSpPr/>
              <p:nvPr/>
            </p:nvSpPr>
            <p:spPr>
              <a:xfrm>
                <a:off x="7454176" y="3234697"/>
                <a:ext cx="425894" cy="425894"/>
              </a:xfrm>
              <a:prstGeom prst="ellipse">
                <a:avLst/>
              </a:prstGeom>
              <a:solidFill>
                <a:srgbClr val="00206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Gothic" panose="020B0502020202020204" pitchFamily="34" charset="0"/>
                  </a:rPr>
                  <a:t>3</a:t>
                </a:r>
              </a:p>
            </p:txBody>
          </p:sp>
        </p:grpSp>
      </p:grpSp>
      <p:grpSp>
        <p:nvGrpSpPr>
          <p:cNvPr id="25" name="Group 24">
            <a:extLst>
              <a:ext uri="{FF2B5EF4-FFF2-40B4-BE49-F238E27FC236}">
                <a16:creationId xmlns:a16="http://schemas.microsoft.com/office/drawing/2014/main" id="{CB273F61-D8FE-C9EE-221F-0D39C9F08CAC}"/>
              </a:ext>
            </a:extLst>
          </p:cNvPr>
          <p:cNvGrpSpPr/>
          <p:nvPr/>
        </p:nvGrpSpPr>
        <p:grpSpPr>
          <a:xfrm>
            <a:off x="4376068" y="3125843"/>
            <a:ext cx="3518624" cy="3349267"/>
            <a:chOff x="4031716" y="3234697"/>
            <a:chExt cx="3518624" cy="3349267"/>
          </a:xfrm>
        </p:grpSpPr>
        <p:sp>
          <p:nvSpPr>
            <p:cNvPr id="26" name="TextBox 25">
              <a:extLst>
                <a:ext uri="{FF2B5EF4-FFF2-40B4-BE49-F238E27FC236}">
                  <a16:creationId xmlns:a16="http://schemas.microsoft.com/office/drawing/2014/main" id="{23BF4265-B3D8-B94C-3A60-8B35771BFF1C}"/>
                </a:ext>
              </a:extLst>
            </p:cNvPr>
            <p:cNvSpPr txBox="1"/>
            <p:nvPr/>
          </p:nvSpPr>
          <p:spPr>
            <a:xfrm>
              <a:off x="4245658" y="4306417"/>
              <a:ext cx="3304682" cy="2277547"/>
            </a:xfrm>
            <a:prstGeom prst="rect">
              <a:avLst/>
            </a:prstGeom>
            <a:noFill/>
          </p:spPr>
          <p:txBody>
            <a:bodyPr wrap="square" rtlCol="0">
              <a:spAutoFit/>
            </a:bodyPr>
            <a:lstStyle/>
            <a:p>
              <a:r>
                <a:rPr lang="en-US" b="1">
                  <a:solidFill>
                    <a:schemeClr val="tx1">
                      <a:lumMod val="50000"/>
                    </a:schemeClr>
                  </a:solidFill>
                  <a:latin typeface="Century Gothic" panose="020B0502020202020204" pitchFamily="34" charset="0"/>
                </a:rPr>
                <a:t>Absence of continuous monitoring </a:t>
              </a:r>
            </a:p>
            <a:p>
              <a:r>
                <a:rPr lang="en-GB" sz="1200">
                  <a:solidFill>
                    <a:schemeClr val="tx1">
                      <a:lumMod val="50000"/>
                    </a:schemeClr>
                  </a:solidFill>
                  <a:latin typeface="Century Gothic" panose="020B0502020202020204" pitchFamily="34" charset="0"/>
                </a:rPr>
                <a:t>to detect risks as soon as they appear</a:t>
              </a:r>
            </a:p>
            <a:p>
              <a:pPr algn="just"/>
              <a:endParaRPr lang="en-GB" sz="900">
                <a:solidFill>
                  <a:schemeClr val="tx1">
                    <a:lumMod val="50000"/>
                  </a:schemeClr>
                </a:solidFill>
                <a:latin typeface="Century Gothic" panose="020B0502020202020204" pitchFamily="34" charset="0"/>
              </a:endParaRPr>
            </a:p>
            <a:p>
              <a:pPr algn="just"/>
              <a:r>
                <a:rPr lang="en-GB" b="1">
                  <a:solidFill>
                    <a:schemeClr val="tx1">
                      <a:lumMod val="50000"/>
                    </a:schemeClr>
                  </a:solidFill>
                  <a:latin typeface="Century Gothic" panose="020B0502020202020204" pitchFamily="34" charset="0"/>
                </a:rPr>
                <a:t>~ 3-5 days</a:t>
              </a:r>
            </a:p>
            <a:p>
              <a:r>
                <a:rPr lang="en-GB" sz="1200">
                  <a:solidFill>
                    <a:schemeClr val="tx1">
                      <a:lumMod val="50000"/>
                    </a:schemeClr>
                  </a:solidFill>
                  <a:latin typeface="Century Gothic" panose="020B0502020202020204" pitchFamily="34" charset="0"/>
                </a:rPr>
                <a:t>for each banks to conduct initial assessments of external risks</a:t>
              </a:r>
            </a:p>
            <a:p>
              <a:endParaRPr lang="en-GB" sz="800">
                <a:solidFill>
                  <a:schemeClr val="tx1">
                    <a:lumMod val="50000"/>
                  </a:schemeClr>
                </a:solidFill>
                <a:latin typeface="Century Gothic" panose="020B0502020202020204" pitchFamily="34" charset="0"/>
              </a:endParaRPr>
            </a:p>
            <a:p>
              <a:pPr algn="just"/>
              <a:r>
                <a:rPr lang="en-GB" b="1">
                  <a:solidFill>
                    <a:schemeClr val="tx1">
                      <a:lumMod val="50000"/>
                    </a:schemeClr>
                  </a:solidFill>
                  <a:latin typeface="Century Gothic" panose="020B0502020202020204" pitchFamily="34" charset="0"/>
                </a:rPr>
                <a:t>~ 2-3 weeks</a:t>
              </a:r>
            </a:p>
            <a:p>
              <a:r>
                <a:rPr lang="en-GB" sz="1200">
                  <a:solidFill>
                    <a:schemeClr val="tx1">
                      <a:lumMod val="50000"/>
                    </a:schemeClr>
                  </a:solidFill>
                  <a:latin typeface="Century Gothic" panose="020B0502020202020204" pitchFamily="34" charset="0"/>
                </a:rPr>
                <a:t>for each Banks full impact assessments</a:t>
              </a:r>
              <a:endParaRPr lang="en-US" sz="1200">
                <a:solidFill>
                  <a:schemeClr val="tx1">
                    <a:lumMod val="50000"/>
                  </a:schemeClr>
                </a:solidFill>
                <a:latin typeface="Century Gothic" panose="020B0502020202020204" pitchFamily="34" charset="0"/>
              </a:endParaRPr>
            </a:p>
          </p:txBody>
        </p:sp>
        <p:grpSp>
          <p:nvGrpSpPr>
            <p:cNvPr id="27" name="Group 26">
              <a:extLst>
                <a:ext uri="{FF2B5EF4-FFF2-40B4-BE49-F238E27FC236}">
                  <a16:creationId xmlns:a16="http://schemas.microsoft.com/office/drawing/2014/main" id="{BA844B55-7BB5-A67C-9672-09F0C9AF678F}"/>
                </a:ext>
              </a:extLst>
            </p:cNvPr>
            <p:cNvGrpSpPr/>
            <p:nvPr/>
          </p:nvGrpSpPr>
          <p:grpSpPr>
            <a:xfrm>
              <a:off x="4031716" y="3234697"/>
              <a:ext cx="3518624" cy="1063817"/>
              <a:chOff x="4031716" y="3234697"/>
              <a:chExt cx="3518624" cy="1063817"/>
            </a:xfrm>
          </p:grpSpPr>
          <p:grpSp>
            <p:nvGrpSpPr>
              <p:cNvPr id="28" name="Group 27">
                <a:extLst>
                  <a:ext uri="{FF2B5EF4-FFF2-40B4-BE49-F238E27FC236}">
                    <a16:creationId xmlns:a16="http://schemas.microsoft.com/office/drawing/2014/main" id="{364B2950-6D66-383D-167E-FD83BCD0BCED}"/>
                  </a:ext>
                </a:extLst>
              </p:cNvPr>
              <p:cNvGrpSpPr/>
              <p:nvPr/>
            </p:nvGrpSpPr>
            <p:grpSpPr>
              <a:xfrm>
                <a:off x="4245658" y="3348191"/>
                <a:ext cx="3304682" cy="950323"/>
                <a:chOff x="4152901" y="3175000"/>
                <a:chExt cx="1452299" cy="1171791"/>
              </a:xfrm>
            </p:grpSpPr>
            <p:sp>
              <p:nvSpPr>
                <p:cNvPr id="31" name="Rectangle: Rounded Corners 20">
                  <a:extLst>
                    <a:ext uri="{FF2B5EF4-FFF2-40B4-BE49-F238E27FC236}">
                      <a16:creationId xmlns:a16="http://schemas.microsoft.com/office/drawing/2014/main" id="{D06FF372-101B-3299-2ADD-71530B6D798E}"/>
                    </a:ext>
                  </a:extLst>
                </p:cNvPr>
                <p:cNvSpPr/>
                <p:nvPr/>
              </p:nvSpPr>
              <p:spPr>
                <a:xfrm>
                  <a:off x="4210119" y="3245790"/>
                  <a:ext cx="1395081" cy="1101001"/>
                </a:xfrm>
                <a:prstGeom prst="roundRect">
                  <a:avLst/>
                </a:prstGeom>
                <a:solidFill>
                  <a:srgbClr val="02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entury Gothic" panose="020B0502020202020204" pitchFamily="34" charset="0"/>
                  </a:endParaRPr>
                </a:p>
              </p:txBody>
            </p:sp>
            <p:sp>
              <p:nvSpPr>
                <p:cNvPr id="32" name="Rectangle: Rounded Corners 22">
                  <a:extLst>
                    <a:ext uri="{FF2B5EF4-FFF2-40B4-BE49-F238E27FC236}">
                      <a16:creationId xmlns:a16="http://schemas.microsoft.com/office/drawing/2014/main" id="{8CBCCAE8-8108-254F-69F2-682B897E961B}"/>
                    </a:ext>
                  </a:extLst>
                </p:cNvPr>
                <p:cNvSpPr/>
                <p:nvPr/>
              </p:nvSpPr>
              <p:spPr>
                <a:xfrm>
                  <a:off x="4152901" y="3175000"/>
                  <a:ext cx="1413817" cy="1101001"/>
                </a:xfrm>
                <a:prstGeom prst="roundRect">
                  <a:avLst/>
                </a:prstGeom>
                <a:solidFill>
                  <a:srgbClr val="FFF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entury Gothic" panose="020B0502020202020204" pitchFamily="34" charset="0"/>
                  </a:endParaRPr>
                </a:p>
              </p:txBody>
            </p:sp>
          </p:grpSp>
          <p:sp>
            <p:nvSpPr>
              <p:cNvPr id="29" name="TextBox 28">
                <a:extLst>
                  <a:ext uri="{FF2B5EF4-FFF2-40B4-BE49-F238E27FC236}">
                    <a16:creationId xmlns:a16="http://schemas.microsoft.com/office/drawing/2014/main" id="{FA2BD7C3-DAF3-A79F-9D2A-6CD44264E3F3}"/>
                  </a:ext>
                </a:extLst>
              </p:cNvPr>
              <p:cNvSpPr txBox="1"/>
              <p:nvPr/>
            </p:nvSpPr>
            <p:spPr>
              <a:xfrm flipH="1">
                <a:off x="4316668" y="3530965"/>
                <a:ext cx="3162663" cy="584775"/>
              </a:xfrm>
              <a:prstGeom prst="rect">
                <a:avLst/>
              </a:prstGeom>
              <a:noFill/>
            </p:spPr>
            <p:txBody>
              <a:bodyPr wrap="square" rtlCol="0">
                <a:spAutoFit/>
              </a:bodyPr>
              <a:lstStyle/>
              <a:p>
                <a:pPr algn="ctr"/>
                <a:r>
                  <a:rPr lang="en-US" sz="1600" b="1">
                    <a:solidFill>
                      <a:srgbClr val="000000"/>
                    </a:solidFill>
                    <a:latin typeface="Century Gothic" panose="020B0502020202020204" pitchFamily="34" charset="0"/>
                  </a:rPr>
                  <a:t>Lack of continuous monitoring &amp; Speed of analysis </a:t>
                </a:r>
                <a:endParaRPr lang="en-US" sz="1800" b="1">
                  <a:solidFill>
                    <a:srgbClr val="000000"/>
                  </a:solidFill>
                  <a:latin typeface="Century Gothic" panose="020B0502020202020204" pitchFamily="34" charset="0"/>
                </a:endParaRPr>
              </a:p>
            </p:txBody>
          </p:sp>
          <p:sp>
            <p:nvSpPr>
              <p:cNvPr id="30" name="Oval 29">
                <a:extLst>
                  <a:ext uri="{FF2B5EF4-FFF2-40B4-BE49-F238E27FC236}">
                    <a16:creationId xmlns:a16="http://schemas.microsoft.com/office/drawing/2014/main" id="{8BB4DF27-9046-6F45-557E-8BEF66E12A4A}"/>
                  </a:ext>
                </a:extLst>
              </p:cNvPr>
              <p:cNvSpPr/>
              <p:nvPr/>
            </p:nvSpPr>
            <p:spPr>
              <a:xfrm>
                <a:off x="4031716" y="3234697"/>
                <a:ext cx="425894" cy="425894"/>
              </a:xfrm>
              <a:prstGeom prst="ellipse">
                <a:avLst/>
              </a:prstGeom>
              <a:solidFill>
                <a:srgbClr val="00206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Gothic" panose="020B0502020202020204" pitchFamily="34" charset="0"/>
                  </a:rPr>
                  <a:t>2</a:t>
                </a:r>
              </a:p>
            </p:txBody>
          </p:sp>
        </p:grpSp>
      </p:grpSp>
      <p:grpSp>
        <p:nvGrpSpPr>
          <p:cNvPr id="33" name="Group 32">
            <a:extLst>
              <a:ext uri="{FF2B5EF4-FFF2-40B4-BE49-F238E27FC236}">
                <a16:creationId xmlns:a16="http://schemas.microsoft.com/office/drawing/2014/main" id="{E4F1823D-861A-5DF0-FC82-E3AC94031005}"/>
              </a:ext>
            </a:extLst>
          </p:cNvPr>
          <p:cNvGrpSpPr/>
          <p:nvPr/>
        </p:nvGrpSpPr>
        <p:grpSpPr>
          <a:xfrm>
            <a:off x="319095" y="1112637"/>
            <a:ext cx="11788611" cy="1722091"/>
            <a:chOff x="148334" y="1112637"/>
            <a:chExt cx="11788611" cy="1722091"/>
          </a:xfrm>
        </p:grpSpPr>
        <p:pic>
          <p:nvPicPr>
            <p:cNvPr id="34" name="Picture 33" descr="A picture containing text, font, screenshot, white&#10;&#10;Description automatically generated">
              <a:extLst>
                <a:ext uri="{FF2B5EF4-FFF2-40B4-BE49-F238E27FC236}">
                  <a16:creationId xmlns:a16="http://schemas.microsoft.com/office/drawing/2014/main" id="{8CB34EA3-3C1D-BC19-B04D-3ABA6238BC6F}"/>
                </a:ext>
              </a:extLst>
            </p:cNvPr>
            <p:cNvPicPr>
              <a:picLocks noChangeAspect="1"/>
            </p:cNvPicPr>
            <p:nvPr/>
          </p:nvPicPr>
          <p:blipFill>
            <a:blip r:embed="rId4"/>
            <a:stretch>
              <a:fillRect/>
            </a:stretch>
          </p:blipFill>
          <p:spPr>
            <a:xfrm>
              <a:off x="2559982" y="1215946"/>
              <a:ext cx="2486105" cy="728224"/>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ACB0A870-7141-C5ED-3CAC-008EC9A984B2}"/>
                </a:ext>
              </a:extLst>
            </p:cNvPr>
            <p:cNvPicPr>
              <a:picLocks noChangeAspect="1"/>
            </p:cNvPicPr>
            <p:nvPr/>
          </p:nvPicPr>
          <p:blipFill>
            <a:blip r:embed="rId5"/>
            <a:stretch>
              <a:fillRect/>
            </a:stretch>
          </p:blipFill>
          <p:spPr>
            <a:xfrm>
              <a:off x="762972" y="2047478"/>
              <a:ext cx="2700478" cy="509634"/>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36" name="TextBox 35">
              <a:extLst>
                <a:ext uri="{FF2B5EF4-FFF2-40B4-BE49-F238E27FC236}">
                  <a16:creationId xmlns:a16="http://schemas.microsoft.com/office/drawing/2014/main" id="{F1D26427-2CCD-56D3-DE7E-9F952CAEA77B}"/>
                </a:ext>
              </a:extLst>
            </p:cNvPr>
            <p:cNvSpPr txBox="1"/>
            <p:nvPr/>
          </p:nvSpPr>
          <p:spPr>
            <a:xfrm>
              <a:off x="5046088" y="1186737"/>
              <a:ext cx="4136784" cy="646331"/>
            </a:xfrm>
            <a:prstGeom prst="rect">
              <a:avLst/>
            </a:prstGeom>
            <a:solidFill>
              <a:schemeClr val="bg1"/>
            </a:solidFill>
            <a:effectLst>
              <a:outerShdw blurRad="50800" dist="25400" dir="3000000" algn="ctr" rotWithShape="0">
                <a:srgbClr val="000000">
                  <a:alpha val="43137"/>
                </a:srgbClr>
              </a:outerShdw>
            </a:effectLst>
          </p:spPr>
          <p:txBody>
            <a:bodyPr wrap="square" rtlCol="0">
              <a:spAutoFit/>
            </a:bodyPr>
            <a:lstStyle/>
            <a:p>
              <a:r>
                <a:rPr lang="en-US" sz="1200" b="1" i="0">
                  <a:solidFill>
                    <a:schemeClr val="accent3">
                      <a:lumMod val="10000"/>
                    </a:schemeClr>
                  </a:solidFill>
                  <a:effectLst/>
                  <a:latin typeface="PT Serif" panose="020B0604020202020204" pitchFamily="18" charset="0"/>
                </a:rPr>
                <a:t>"For banks across Asia-Pacific, we now forecast credit losses of about </a:t>
              </a:r>
              <a:r>
                <a:rPr lang="en-US" sz="1200" b="1" i="0">
                  <a:solidFill>
                    <a:schemeClr val="accent1"/>
                  </a:solidFill>
                  <a:effectLst/>
                  <a:latin typeface="PT Serif" panose="020B0604020202020204" pitchFamily="18" charset="0"/>
                </a:rPr>
                <a:t>US$425b</a:t>
              </a:r>
              <a:r>
                <a:rPr lang="en-US" sz="1200" b="1" i="0">
                  <a:solidFill>
                    <a:schemeClr val="accent3">
                      <a:lumMod val="10000"/>
                    </a:schemeClr>
                  </a:solidFill>
                  <a:effectLst/>
                  <a:latin typeface="PT Serif" panose="020B0604020202020204" pitchFamily="18" charset="0"/>
                </a:rPr>
                <a:t> </a:t>
              </a:r>
              <a:r>
                <a:rPr lang="en-US" sz="1200" b="1" i="0">
                  <a:solidFill>
                    <a:schemeClr val="accent1"/>
                  </a:solidFill>
                  <a:effectLst/>
                  <a:latin typeface="PT Serif" panose="020B0604020202020204" pitchFamily="18" charset="0"/>
                </a:rPr>
                <a:t>this year </a:t>
              </a:r>
              <a:r>
                <a:rPr lang="en-US" sz="1200" b="1" i="0">
                  <a:solidFill>
                    <a:schemeClr val="accent3">
                      <a:lumMod val="10000"/>
                    </a:schemeClr>
                  </a:solidFill>
                  <a:effectLst/>
                  <a:latin typeface="PT Serif" panose="020B0604020202020204" pitchFamily="18" charset="0"/>
                </a:rPr>
                <a:t>and about </a:t>
              </a:r>
              <a:r>
                <a:rPr lang="en-US" sz="1200" b="1" i="0">
                  <a:solidFill>
                    <a:schemeClr val="accent1"/>
                  </a:solidFill>
                  <a:effectLst/>
                  <a:latin typeface="PT Serif" panose="020B0604020202020204" pitchFamily="18" charset="0"/>
                </a:rPr>
                <a:t>US$440b next year</a:t>
              </a:r>
              <a:r>
                <a:rPr lang="en-US" sz="1200" b="1" i="0">
                  <a:solidFill>
                    <a:schemeClr val="accent3">
                      <a:lumMod val="10000"/>
                    </a:schemeClr>
                  </a:solidFill>
                  <a:effectLst/>
                  <a:latin typeface="PT Serif" panose="020B0604020202020204" pitchFamily="18" charset="0"/>
                </a:rPr>
                <a:t>. </a:t>
              </a:r>
              <a:r>
                <a:rPr lang="en-US" sz="1200" b="0" i="0">
                  <a:solidFill>
                    <a:schemeClr val="accent3">
                      <a:lumMod val="10000"/>
                    </a:schemeClr>
                  </a:solidFill>
                  <a:effectLst/>
                  <a:latin typeface="PT Serif" panose="020B0604020202020204" pitchFamily="18" charset="0"/>
                </a:rPr>
                <a:t>" S&amp;P Global Ratings</a:t>
              </a:r>
            </a:p>
          </p:txBody>
        </p:sp>
        <p:sp>
          <p:nvSpPr>
            <p:cNvPr id="37" name="TextBox 36">
              <a:extLst>
                <a:ext uri="{FF2B5EF4-FFF2-40B4-BE49-F238E27FC236}">
                  <a16:creationId xmlns:a16="http://schemas.microsoft.com/office/drawing/2014/main" id="{B4F8DECD-21E1-1544-15A8-C32D1A4A90AC}"/>
                </a:ext>
              </a:extLst>
            </p:cNvPr>
            <p:cNvSpPr txBox="1"/>
            <p:nvPr/>
          </p:nvSpPr>
          <p:spPr>
            <a:xfrm>
              <a:off x="4062405" y="1819065"/>
              <a:ext cx="5794215" cy="1015663"/>
            </a:xfrm>
            <a:prstGeom prst="rect">
              <a:avLst/>
            </a:prstGeom>
            <a:solidFill>
              <a:schemeClr val="bg1"/>
            </a:solidFill>
            <a:effectLst>
              <a:outerShdw blurRad="50800" dist="25400" dir="3000000" algn="ctr" rotWithShape="0">
                <a:srgbClr val="000000">
                  <a:alpha val="43137"/>
                </a:srgbClr>
              </a:outerShdw>
            </a:effectLst>
          </p:spPr>
          <p:txBody>
            <a:bodyPr wrap="square" rtlCol="0">
              <a:spAutoFit/>
            </a:bodyPr>
            <a:lstStyle/>
            <a:p>
              <a:r>
                <a:rPr lang="en-US" b="1" i="0">
                  <a:solidFill>
                    <a:schemeClr val="accent3">
                      <a:lumMod val="10000"/>
                    </a:schemeClr>
                  </a:solidFill>
                  <a:effectLst/>
                  <a:latin typeface="PT Serif" panose="020B0604020202020204" pitchFamily="18" charset="0"/>
                </a:rPr>
                <a:t>The global economy experienced a cumulative loss of more than </a:t>
              </a:r>
              <a:r>
                <a:rPr lang="en-US" sz="2400" b="1" i="0">
                  <a:solidFill>
                    <a:schemeClr val="accent1"/>
                  </a:solidFill>
                  <a:effectLst/>
                  <a:latin typeface="PT Serif" panose="020B0604020202020204" pitchFamily="18" charset="0"/>
                </a:rPr>
                <a:t>US$11 trillion </a:t>
              </a:r>
              <a:r>
                <a:rPr lang="en-US" b="1" i="0">
                  <a:solidFill>
                    <a:schemeClr val="accent3">
                      <a:lumMod val="10000"/>
                    </a:schemeClr>
                  </a:solidFill>
                  <a:effectLst/>
                  <a:latin typeface="PT Serif" panose="020B0604020202020204" pitchFamily="18" charset="0"/>
                </a:rPr>
                <a:t>from the financial crises in the past 20 years</a:t>
              </a:r>
              <a:r>
                <a:rPr lang="en-US" b="1" i="0" baseline="30000">
                  <a:solidFill>
                    <a:schemeClr val="accent3">
                      <a:lumMod val="10000"/>
                    </a:schemeClr>
                  </a:solidFill>
                  <a:effectLst/>
                  <a:latin typeface="PT Serif" panose="020B0604020202020204" pitchFamily="18" charset="0"/>
                </a:rPr>
                <a:t>1</a:t>
              </a:r>
              <a:r>
                <a:rPr lang="en-US" b="1" baseline="30000">
                  <a:solidFill>
                    <a:schemeClr val="accent3">
                      <a:lumMod val="10000"/>
                    </a:schemeClr>
                  </a:solidFill>
                  <a:latin typeface="PT Serif" panose="020B0604020202020204" pitchFamily="18" charset="0"/>
                </a:rPr>
                <a:t>.</a:t>
              </a:r>
              <a:endParaRPr lang="en-US" b="1" i="0">
                <a:solidFill>
                  <a:schemeClr val="accent3">
                    <a:lumMod val="10000"/>
                  </a:schemeClr>
                </a:solidFill>
                <a:effectLst/>
                <a:latin typeface="PT Serif" panose="020B0604020202020204" pitchFamily="18" charset="0"/>
              </a:endParaRPr>
            </a:p>
          </p:txBody>
        </p:sp>
        <p:pic>
          <p:nvPicPr>
            <p:cNvPr id="38" name="Picture 37">
              <a:extLst>
                <a:ext uri="{FF2B5EF4-FFF2-40B4-BE49-F238E27FC236}">
                  <a16:creationId xmlns:a16="http://schemas.microsoft.com/office/drawing/2014/main" id="{DE5533E5-AF6D-B4E5-3B96-D3829C541524}"/>
                </a:ext>
              </a:extLst>
            </p:cNvPr>
            <p:cNvPicPr>
              <a:picLocks noChangeAspect="1"/>
            </p:cNvPicPr>
            <p:nvPr/>
          </p:nvPicPr>
          <p:blipFill>
            <a:blip r:embed="rId6"/>
            <a:stretch>
              <a:fillRect/>
            </a:stretch>
          </p:blipFill>
          <p:spPr>
            <a:xfrm>
              <a:off x="9076382" y="1281064"/>
              <a:ext cx="2860563" cy="520776"/>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39" name="Picture 38" descr="A white background with black text&#10;&#10;Description automatically generated with low confidence">
              <a:extLst>
                <a:ext uri="{FF2B5EF4-FFF2-40B4-BE49-F238E27FC236}">
                  <a16:creationId xmlns:a16="http://schemas.microsoft.com/office/drawing/2014/main" id="{57C8414F-28E8-97BB-6698-3376F84FB3F4}"/>
                </a:ext>
              </a:extLst>
            </p:cNvPr>
            <p:cNvPicPr>
              <a:picLocks noChangeAspect="1"/>
            </p:cNvPicPr>
            <p:nvPr/>
          </p:nvPicPr>
          <p:blipFill>
            <a:blip r:embed="rId7"/>
            <a:stretch>
              <a:fillRect/>
            </a:stretch>
          </p:blipFill>
          <p:spPr>
            <a:xfrm>
              <a:off x="148334" y="1112637"/>
              <a:ext cx="2448431" cy="945492"/>
            </a:xfrm>
            <a:prstGeom prst="rect">
              <a:avLst/>
            </a:prstGeom>
            <a:ln>
              <a:solidFill>
                <a:schemeClr val="bg1">
                  <a:lumMod val="85000"/>
                </a:schemeClr>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875380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3C0B8E-AF4B-E63A-C892-DDDF6F047FF2}"/>
              </a:ext>
            </a:extLst>
          </p:cNvPr>
          <p:cNvSpPr/>
          <p:nvPr/>
        </p:nvSpPr>
        <p:spPr>
          <a:xfrm>
            <a:off x="8718356" y="1024773"/>
            <a:ext cx="3540319" cy="55331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25" name="Rectangle: Rounded Corners 24">
            <a:extLst>
              <a:ext uri="{FF2B5EF4-FFF2-40B4-BE49-F238E27FC236}">
                <a16:creationId xmlns:a16="http://schemas.microsoft.com/office/drawing/2014/main" id="{01CC408C-2E8B-7D06-0AB3-17AF92B3DB89}"/>
              </a:ext>
            </a:extLst>
          </p:cNvPr>
          <p:cNvSpPr/>
          <p:nvPr/>
        </p:nvSpPr>
        <p:spPr>
          <a:xfrm>
            <a:off x="353992" y="1553385"/>
            <a:ext cx="11559609" cy="536319"/>
          </a:xfrm>
          <a:prstGeom prst="roundRect">
            <a:avLst/>
          </a:prstGeom>
          <a:solidFill>
            <a:schemeClr val="accent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100">
              <a:solidFill>
                <a:schemeClr val="tx1"/>
              </a:solidFill>
              <a:latin typeface="Century Gothic" panose="020B0502020202020204" pitchFamily="34" charset="0"/>
            </a:endParaRPr>
          </a:p>
        </p:txBody>
      </p:sp>
      <p:sp>
        <p:nvSpPr>
          <p:cNvPr id="61" name="TextBox 60">
            <a:extLst>
              <a:ext uri="{FF2B5EF4-FFF2-40B4-BE49-F238E27FC236}">
                <a16:creationId xmlns:a16="http://schemas.microsoft.com/office/drawing/2014/main" id="{B69FD367-9A70-6560-5832-CC3791F5BC8E}"/>
              </a:ext>
            </a:extLst>
          </p:cNvPr>
          <p:cNvSpPr txBox="1"/>
          <p:nvPr/>
        </p:nvSpPr>
        <p:spPr>
          <a:xfrm>
            <a:off x="165517" y="113071"/>
            <a:ext cx="11721683" cy="830997"/>
          </a:xfrm>
          <a:prstGeom prst="rect">
            <a:avLst/>
          </a:prstGeom>
          <a:noFill/>
        </p:spPr>
        <p:txBody>
          <a:bodyPr wrap="square" rtlCol="0" anchor="ctr">
            <a:spAutoFit/>
          </a:bodyPr>
          <a:lstStyle/>
          <a:p>
            <a:pPr>
              <a:defRPr/>
            </a:pPr>
            <a:r>
              <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Century Gothic" panose="020B0502020202020204" pitchFamily="34" charset="0"/>
                <a:ea typeface="+mn-ea"/>
                <a:cs typeface="Segoe UI Semibold" panose="020B0702040204020203" pitchFamily="34" charset="0"/>
              </a:rPr>
              <a:t>Proposed S</a:t>
            </a:r>
            <a:r>
              <a:rPr lang="en-US" sz="2400" b="1" err="1">
                <a:solidFill>
                  <a:prstClr val="white"/>
                </a:solidFill>
                <a:effectLst>
                  <a:outerShdw blurRad="50800" dist="38100" dir="2700000" algn="tl" rotWithShape="0">
                    <a:prstClr val="black">
                      <a:alpha val="40000"/>
                    </a:prstClr>
                  </a:outerShdw>
                </a:effectLst>
                <a:latin typeface="Century Gothic" panose="020B0502020202020204" pitchFamily="34" charset="0"/>
                <a:cs typeface="Segoe UI Semibold" panose="020B0702040204020203" pitchFamily="34" charset="0"/>
              </a:rPr>
              <a:t>olution</a:t>
            </a:r>
            <a:r>
              <a:rPr lang="en-US" sz="2400" b="1">
                <a:solidFill>
                  <a:prstClr val="white"/>
                </a:solidFill>
                <a:effectLst>
                  <a:outerShdw blurRad="50800" dist="38100" dir="2700000" algn="tl" rotWithShape="0">
                    <a:prstClr val="black">
                      <a:alpha val="40000"/>
                    </a:prstClr>
                  </a:outerShdw>
                </a:effectLst>
                <a:latin typeface="Century Gothic" panose="020B0502020202020204" pitchFamily="34" charset="0"/>
                <a:cs typeface="Segoe UI Semibold" panose="020B0702040204020203" pitchFamily="34" charset="0"/>
              </a:rPr>
              <a:t>: </a:t>
            </a:r>
            <a:r>
              <a:rPr kumimoji="0" lang="en-US" sz="2400" b="1" i="0" u="none" strike="noStrike" kern="1200" cap="none" spc="0" normalizeH="0" baseline="0" noProof="0" err="1">
                <a:ln>
                  <a:noFill/>
                </a:ln>
                <a:solidFill>
                  <a:prstClr val="white"/>
                </a:solidFill>
                <a:effectLst>
                  <a:outerShdw blurRad="50800" dist="38100" dir="2700000" algn="tl" rotWithShape="0">
                    <a:prstClr val="black">
                      <a:alpha val="40000"/>
                    </a:prstClr>
                  </a:outerShdw>
                </a:effectLst>
                <a:uLnTx/>
                <a:uFillTx/>
                <a:latin typeface="Century Gothic" panose="020B0502020202020204" pitchFamily="34" charset="0"/>
                <a:ea typeface="+mn-ea"/>
                <a:cs typeface="Segoe UI Semibold" panose="020B0702040204020203" pitchFamily="34" charset="0"/>
              </a:rPr>
              <a:t>WiseMatrix</a:t>
            </a:r>
            <a:r>
              <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Century Gothic" panose="020B0502020202020204" pitchFamily="34" charset="0"/>
                <a:ea typeface="+mn-ea"/>
                <a:cs typeface="Segoe UI Semibold" panose="020B0702040204020203" pitchFamily="34" charset="0"/>
              </a:rPr>
              <a:t> Is A Gen AI Powered Knowledge Engine For Continuous Monitoring And Swift Response To External Risk Events</a:t>
            </a:r>
          </a:p>
        </p:txBody>
      </p:sp>
      <p:sp>
        <p:nvSpPr>
          <p:cNvPr id="17" name="Rectangle 16">
            <a:extLst>
              <a:ext uri="{FF2B5EF4-FFF2-40B4-BE49-F238E27FC236}">
                <a16:creationId xmlns:a16="http://schemas.microsoft.com/office/drawing/2014/main" id="{DD837DA8-1F11-F08C-94B0-6540DB7BBBCC}"/>
              </a:ext>
            </a:extLst>
          </p:cNvPr>
          <p:cNvSpPr/>
          <p:nvPr/>
        </p:nvSpPr>
        <p:spPr>
          <a:xfrm>
            <a:off x="165518" y="1002292"/>
            <a:ext cx="12026482" cy="603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ts val="16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The engine is tested for use case specific GEN AI risk dimensions</a:t>
            </a:r>
            <a:endParaRPr kumimoji="0" lang="en-CA" sz="16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213" name="Rectangle 212">
            <a:extLst>
              <a:ext uri="{FF2B5EF4-FFF2-40B4-BE49-F238E27FC236}">
                <a16:creationId xmlns:a16="http://schemas.microsoft.com/office/drawing/2014/main" id="{AA89FFC9-A1A4-F0C7-A421-68DDF6053267}"/>
              </a:ext>
            </a:extLst>
          </p:cNvPr>
          <p:cNvSpPr/>
          <p:nvPr/>
        </p:nvSpPr>
        <p:spPr>
          <a:xfrm>
            <a:off x="327590" y="2731666"/>
            <a:ext cx="2061310" cy="1090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CA" b="1" i="0" u="none" strike="noStrike" kern="1200" cap="none" spc="0" normalizeH="0" baseline="0" noProof="0">
                <a:ln>
                  <a:noFill/>
                </a:ln>
                <a:solidFill>
                  <a:srgbClr val="020F50"/>
                </a:solidFill>
                <a:effectLst/>
                <a:uLnTx/>
                <a:uFillTx/>
                <a:latin typeface="Century Gothic" panose="020B0502020202020204" pitchFamily="34" charset="0"/>
                <a:ea typeface="+mn-ea"/>
                <a:cs typeface="+mn-cs"/>
              </a:rPr>
              <a:t>Public Domain Data</a:t>
            </a:r>
            <a:endParaRPr kumimoji="0" lang="en-CA" sz="1100" b="0" i="0" u="none" strike="noStrike" kern="1200" cap="none" spc="0" normalizeH="0" baseline="0" noProof="0">
              <a:ln>
                <a:noFill/>
              </a:ln>
              <a:solidFill>
                <a:srgbClr val="020F50"/>
              </a:solidFill>
              <a:effectLst/>
              <a:uLnTx/>
              <a:uFillTx/>
              <a:latin typeface="Century Gothic" panose="020B0502020202020204" pitchFamily="34" charset="0"/>
              <a:ea typeface="+mn-ea"/>
              <a:cs typeface="+mn-cs"/>
            </a:endParaRPr>
          </a:p>
        </p:txBody>
      </p:sp>
      <p:pic>
        <p:nvPicPr>
          <p:cNvPr id="27" name="Graphic 26" descr="Bank with solid fill">
            <a:extLst>
              <a:ext uri="{FF2B5EF4-FFF2-40B4-BE49-F238E27FC236}">
                <a16:creationId xmlns:a16="http://schemas.microsoft.com/office/drawing/2014/main" id="{F70E3ACD-AE3E-8006-00F5-4D1AB9B8A53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2100" y="4204463"/>
            <a:ext cx="642305" cy="642305"/>
          </a:xfrm>
          <a:prstGeom prst="rect">
            <a:avLst/>
          </a:prstGeom>
          <a:effectLst>
            <a:outerShdw blurRad="50800" dist="25400" dir="3000000" algn="ctr" rotWithShape="0">
              <a:srgbClr val="000000">
                <a:alpha val="43137"/>
              </a:srgbClr>
            </a:outerShdw>
          </a:effectLst>
        </p:spPr>
      </p:pic>
      <p:sp>
        <p:nvSpPr>
          <p:cNvPr id="46" name="Rectangle 45">
            <a:extLst>
              <a:ext uri="{FF2B5EF4-FFF2-40B4-BE49-F238E27FC236}">
                <a16:creationId xmlns:a16="http://schemas.microsoft.com/office/drawing/2014/main" id="{D9078476-87EB-C90C-CCC0-0A97A3505D34}"/>
              </a:ext>
            </a:extLst>
          </p:cNvPr>
          <p:cNvSpPr/>
          <p:nvPr/>
        </p:nvSpPr>
        <p:spPr>
          <a:xfrm>
            <a:off x="382977" y="4599426"/>
            <a:ext cx="2061309" cy="1238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CA" b="1" i="0" u="none" strike="noStrike" kern="1200" cap="none" spc="0" normalizeH="0" baseline="0" noProof="0">
                <a:ln>
                  <a:noFill/>
                </a:ln>
                <a:solidFill>
                  <a:srgbClr val="020F50"/>
                </a:solidFill>
                <a:effectLst/>
                <a:uLnTx/>
                <a:uFillTx/>
                <a:latin typeface="Century Gothic" panose="020B0502020202020204" pitchFamily="34" charset="0"/>
                <a:ea typeface="+mn-ea"/>
                <a:cs typeface="+mn-cs"/>
              </a:rPr>
              <a:t>Bank’s Own Data</a:t>
            </a:r>
            <a:endParaRPr kumimoji="0" lang="en-CA" sz="1100" b="0" i="0" u="none" strike="noStrike" kern="1200" cap="none" spc="0" normalizeH="0" baseline="0" noProof="0">
              <a:ln>
                <a:noFill/>
              </a:ln>
              <a:solidFill>
                <a:srgbClr val="020F50"/>
              </a:solidFill>
              <a:effectLst/>
              <a:uLnTx/>
              <a:uFillTx/>
              <a:latin typeface="Century Gothic" panose="020B0502020202020204" pitchFamily="34" charset="0"/>
              <a:ea typeface="+mn-ea"/>
              <a:cs typeface="+mn-cs"/>
            </a:endParaRPr>
          </a:p>
        </p:txBody>
      </p:sp>
      <p:pic>
        <p:nvPicPr>
          <p:cNvPr id="260" name="Picture 259" descr="A black text on a white background&#10;&#10;Description automatically generated with medium confidence">
            <a:extLst>
              <a:ext uri="{FF2B5EF4-FFF2-40B4-BE49-F238E27FC236}">
                <a16:creationId xmlns:a16="http://schemas.microsoft.com/office/drawing/2014/main" id="{B623B18E-624C-D984-0F26-F482C5FC942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104" y="6623919"/>
            <a:ext cx="919046" cy="229762"/>
          </a:xfrm>
          <a:prstGeom prst="rect">
            <a:avLst/>
          </a:prstGeom>
        </p:spPr>
      </p:pic>
      <p:pic>
        <p:nvPicPr>
          <p:cNvPr id="12" name="Graphic 11" descr="Internet with solid fill">
            <a:extLst>
              <a:ext uri="{FF2B5EF4-FFF2-40B4-BE49-F238E27FC236}">
                <a16:creationId xmlns:a16="http://schemas.microsoft.com/office/drawing/2014/main" id="{F6E49B71-3325-DC96-BAA0-6362D29507FB}"/>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30549" y="2317680"/>
            <a:ext cx="655392" cy="655392"/>
          </a:xfrm>
          <a:prstGeom prst="rect">
            <a:avLst/>
          </a:prstGeom>
          <a:effectLst>
            <a:outerShdw blurRad="50800" dist="25400" dir="3000000" algn="ctr" rotWithShape="0">
              <a:srgbClr val="000000">
                <a:alpha val="43137"/>
              </a:srgbClr>
            </a:outerShdw>
          </a:effectLst>
        </p:spPr>
      </p:pic>
      <p:grpSp>
        <p:nvGrpSpPr>
          <p:cNvPr id="18" name="Group 17">
            <a:extLst>
              <a:ext uri="{FF2B5EF4-FFF2-40B4-BE49-F238E27FC236}">
                <a16:creationId xmlns:a16="http://schemas.microsoft.com/office/drawing/2014/main" id="{2A00D734-C55F-563C-92B7-5F9C8DDD62CA}"/>
              </a:ext>
            </a:extLst>
          </p:cNvPr>
          <p:cNvGrpSpPr/>
          <p:nvPr/>
        </p:nvGrpSpPr>
        <p:grpSpPr>
          <a:xfrm>
            <a:off x="9539654" y="2391282"/>
            <a:ext cx="1830193" cy="474931"/>
            <a:chOff x="9469670" y="2059847"/>
            <a:chExt cx="1830193" cy="474931"/>
          </a:xfrm>
        </p:grpSpPr>
        <p:sp>
          <p:nvSpPr>
            <p:cNvPr id="20" name="Plus Sign 19">
              <a:extLst>
                <a:ext uri="{FF2B5EF4-FFF2-40B4-BE49-F238E27FC236}">
                  <a16:creationId xmlns:a16="http://schemas.microsoft.com/office/drawing/2014/main" id="{5FEF0425-8BA9-C67D-AF73-43E7514F475C}"/>
                </a:ext>
              </a:extLst>
            </p:cNvPr>
            <p:cNvSpPr/>
            <p:nvPr/>
          </p:nvSpPr>
          <p:spPr>
            <a:xfrm>
              <a:off x="10485188" y="2161391"/>
              <a:ext cx="306918" cy="271842"/>
            </a:xfrm>
            <a:prstGeom prst="mathPlus">
              <a:avLst>
                <a:gd name="adj1" fmla="val 5937"/>
              </a:avLst>
            </a:prstGeom>
            <a:solidFill>
              <a:srgbClr val="020F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pic>
          <p:nvPicPr>
            <p:cNvPr id="21" name="Graphic 20" descr="Brain outline">
              <a:extLst>
                <a:ext uri="{FF2B5EF4-FFF2-40B4-BE49-F238E27FC236}">
                  <a16:creationId xmlns:a16="http://schemas.microsoft.com/office/drawing/2014/main" id="{8D8CE0F7-80A7-CDA4-2E10-D9E64998198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824933" y="2059847"/>
              <a:ext cx="474930" cy="474930"/>
            </a:xfrm>
            <a:prstGeom prst="rect">
              <a:avLst/>
            </a:prstGeom>
          </p:spPr>
        </p:pic>
        <p:pic>
          <p:nvPicPr>
            <p:cNvPr id="44" name="Graphic 43" descr="Bank with solid fill">
              <a:extLst>
                <a:ext uri="{FF2B5EF4-FFF2-40B4-BE49-F238E27FC236}">
                  <a16:creationId xmlns:a16="http://schemas.microsoft.com/office/drawing/2014/main" id="{B97D71CA-EEEC-7894-10AB-5717FDAE684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7429" y="2059847"/>
              <a:ext cx="474931" cy="474931"/>
            </a:xfrm>
            <a:prstGeom prst="rect">
              <a:avLst/>
            </a:prstGeom>
            <a:effectLst>
              <a:outerShdw blurRad="50800" dist="25400" dir="3000000" algn="ctr" rotWithShape="0">
                <a:srgbClr val="000000">
                  <a:alpha val="43137"/>
                </a:srgbClr>
              </a:outerShdw>
            </a:effectLst>
          </p:spPr>
        </p:pic>
        <p:pic>
          <p:nvPicPr>
            <p:cNvPr id="15" name="Graphic 14" descr="Internet with solid fill">
              <a:extLst>
                <a:ext uri="{FF2B5EF4-FFF2-40B4-BE49-F238E27FC236}">
                  <a16:creationId xmlns:a16="http://schemas.microsoft.com/office/drawing/2014/main" id="{59D6203E-191D-DB74-679E-6AC8A45783C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69670" y="2059847"/>
              <a:ext cx="474931" cy="474931"/>
            </a:xfrm>
            <a:prstGeom prst="rect">
              <a:avLst/>
            </a:prstGeom>
            <a:effectLst>
              <a:outerShdw blurRad="50800" dist="25400" dir="3000000" algn="ctr" rotWithShape="0">
                <a:srgbClr val="000000">
                  <a:alpha val="43137"/>
                </a:srgbClr>
              </a:outerShdw>
            </a:effectLst>
          </p:spPr>
        </p:pic>
      </p:grpSp>
      <p:grpSp>
        <p:nvGrpSpPr>
          <p:cNvPr id="2" name="Group 1">
            <a:extLst>
              <a:ext uri="{FF2B5EF4-FFF2-40B4-BE49-F238E27FC236}">
                <a16:creationId xmlns:a16="http://schemas.microsoft.com/office/drawing/2014/main" id="{0FEB6151-103E-1599-4D30-818005C0D25D}"/>
              </a:ext>
            </a:extLst>
          </p:cNvPr>
          <p:cNvGrpSpPr/>
          <p:nvPr/>
        </p:nvGrpSpPr>
        <p:grpSpPr>
          <a:xfrm rot="5400000">
            <a:off x="11005205" y="669906"/>
            <a:ext cx="265913" cy="1165978"/>
            <a:chOff x="86374" y="4478097"/>
            <a:chExt cx="265913" cy="1165978"/>
          </a:xfrm>
        </p:grpSpPr>
        <p:sp>
          <p:nvSpPr>
            <p:cNvPr id="4" name="TextBox 3">
              <a:extLst>
                <a:ext uri="{FF2B5EF4-FFF2-40B4-BE49-F238E27FC236}">
                  <a16:creationId xmlns:a16="http://schemas.microsoft.com/office/drawing/2014/main" id="{E47F73CC-2251-1927-9EF8-7C490BF1CC1C}"/>
                </a:ext>
              </a:extLst>
            </p:cNvPr>
            <p:cNvSpPr txBox="1"/>
            <p:nvPr/>
          </p:nvSpPr>
          <p:spPr>
            <a:xfrm rot="16200000">
              <a:off x="-347792" y="4930281"/>
              <a:ext cx="11385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entury Gothic" panose="020B0502020202020204" pitchFamily="34" charset="0"/>
                  <a:ea typeface="+mn-ea"/>
                  <a:cs typeface="+mn-cs"/>
                </a:rPr>
                <a:t>Illustrative</a:t>
              </a:r>
            </a:p>
          </p:txBody>
        </p:sp>
        <p:cxnSp>
          <p:nvCxnSpPr>
            <p:cNvPr id="7" name="Straight Connector 6">
              <a:extLst>
                <a:ext uri="{FF2B5EF4-FFF2-40B4-BE49-F238E27FC236}">
                  <a16:creationId xmlns:a16="http://schemas.microsoft.com/office/drawing/2014/main" id="{E993618B-6085-4CD6-CDCC-FF890B84235B}"/>
                </a:ext>
              </a:extLst>
            </p:cNvPr>
            <p:cNvCxnSpPr>
              <a:cxnSpLocks/>
            </p:cNvCxnSpPr>
            <p:nvPr/>
          </p:nvCxnSpPr>
          <p:spPr>
            <a:xfrm rot="16200000">
              <a:off x="-496615" y="5061086"/>
              <a:ext cx="116597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DA02D39-7A3E-694E-95C2-689603934952}"/>
                </a:ext>
              </a:extLst>
            </p:cNvPr>
            <p:cNvCxnSpPr>
              <a:cxnSpLocks/>
            </p:cNvCxnSpPr>
            <p:nvPr/>
          </p:nvCxnSpPr>
          <p:spPr>
            <a:xfrm rot="16200000">
              <a:off x="-231335" y="5061087"/>
              <a:ext cx="116597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C4981EA4-ECF9-7226-4019-E9DE2A13AB73}"/>
              </a:ext>
            </a:extLst>
          </p:cNvPr>
          <p:cNvCxnSpPr/>
          <p:nvPr/>
        </p:nvCxnSpPr>
        <p:spPr>
          <a:xfrm>
            <a:off x="2455172" y="2137456"/>
            <a:ext cx="0" cy="432996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75F24F5-C667-E0AB-DAF8-C7D0E664D9E0}"/>
              </a:ext>
            </a:extLst>
          </p:cNvPr>
          <p:cNvSpPr txBox="1"/>
          <p:nvPr/>
        </p:nvSpPr>
        <p:spPr>
          <a:xfrm>
            <a:off x="327590" y="1679225"/>
            <a:ext cx="2061305" cy="369332"/>
          </a:xfrm>
          <a:prstGeom prst="rect">
            <a:avLst/>
          </a:prstGeom>
          <a:noFill/>
        </p:spPr>
        <p:txBody>
          <a:bodyPr wrap="square" rtlCol="0">
            <a:spAutoFit/>
          </a:bodyPr>
          <a:lstStyle/>
          <a:p>
            <a:pPr algn="ctr"/>
            <a:r>
              <a:rPr lang="en-US" b="1">
                <a:solidFill>
                  <a:schemeClr val="bg1"/>
                </a:solidFill>
                <a:latin typeface="Century Gothic" panose="020B0502020202020204" pitchFamily="34" charset="0"/>
              </a:rPr>
              <a:t>INPUT</a:t>
            </a:r>
          </a:p>
        </p:txBody>
      </p:sp>
      <p:sp>
        <p:nvSpPr>
          <p:cNvPr id="22" name="TextBox 21">
            <a:extLst>
              <a:ext uri="{FF2B5EF4-FFF2-40B4-BE49-F238E27FC236}">
                <a16:creationId xmlns:a16="http://schemas.microsoft.com/office/drawing/2014/main" id="{F8373077-3E0B-95A6-EFEB-E1697DF58FE7}"/>
              </a:ext>
            </a:extLst>
          </p:cNvPr>
          <p:cNvSpPr txBox="1"/>
          <p:nvPr/>
        </p:nvSpPr>
        <p:spPr>
          <a:xfrm>
            <a:off x="3302690" y="1614094"/>
            <a:ext cx="4847075" cy="369332"/>
          </a:xfrm>
          <a:prstGeom prst="rect">
            <a:avLst/>
          </a:prstGeom>
          <a:noFill/>
        </p:spPr>
        <p:txBody>
          <a:bodyPr wrap="square" rtlCol="0">
            <a:spAutoFit/>
          </a:bodyPr>
          <a:lstStyle/>
          <a:p>
            <a:pPr algn="ctr"/>
            <a:r>
              <a:rPr lang="en-US" b="1">
                <a:solidFill>
                  <a:schemeClr val="bg1"/>
                </a:solidFill>
                <a:latin typeface="Century Gothic" panose="020B0502020202020204" pitchFamily="34" charset="0"/>
              </a:rPr>
              <a:t>ENGINE (Individual Banks Environment)</a:t>
            </a:r>
          </a:p>
        </p:txBody>
      </p:sp>
      <p:sp>
        <p:nvSpPr>
          <p:cNvPr id="23" name="TextBox 22">
            <a:extLst>
              <a:ext uri="{FF2B5EF4-FFF2-40B4-BE49-F238E27FC236}">
                <a16:creationId xmlns:a16="http://schemas.microsoft.com/office/drawing/2014/main" id="{39434B4F-7DDF-BB2A-1202-CAA8C924509E}"/>
              </a:ext>
            </a:extLst>
          </p:cNvPr>
          <p:cNvSpPr txBox="1"/>
          <p:nvPr/>
        </p:nvSpPr>
        <p:spPr>
          <a:xfrm>
            <a:off x="9308542" y="1588963"/>
            <a:ext cx="2061305" cy="369332"/>
          </a:xfrm>
          <a:prstGeom prst="rect">
            <a:avLst/>
          </a:prstGeom>
          <a:noFill/>
        </p:spPr>
        <p:txBody>
          <a:bodyPr wrap="square" rtlCol="0">
            <a:spAutoFit/>
          </a:bodyPr>
          <a:lstStyle/>
          <a:p>
            <a:pPr algn="ctr"/>
            <a:r>
              <a:rPr lang="en-US" b="1">
                <a:solidFill>
                  <a:schemeClr val="bg1"/>
                </a:solidFill>
                <a:latin typeface="Century Gothic" panose="020B0502020202020204" pitchFamily="34" charset="0"/>
              </a:rPr>
              <a:t>BENEFIT</a:t>
            </a:r>
          </a:p>
        </p:txBody>
      </p:sp>
      <p:sp>
        <p:nvSpPr>
          <p:cNvPr id="9" name="Rectangle 8">
            <a:extLst>
              <a:ext uri="{FF2B5EF4-FFF2-40B4-BE49-F238E27FC236}">
                <a16:creationId xmlns:a16="http://schemas.microsoft.com/office/drawing/2014/main" id="{D569501F-0493-A2EF-8867-3BBB33CE6435}"/>
              </a:ext>
            </a:extLst>
          </p:cNvPr>
          <p:cNvSpPr/>
          <p:nvPr/>
        </p:nvSpPr>
        <p:spPr>
          <a:xfrm>
            <a:off x="2604388" y="5931411"/>
            <a:ext cx="5959887" cy="52383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100">
              <a:solidFill>
                <a:schemeClr val="tx1"/>
              </a:solidFill>
              <a:latin typeface="Century Gothic" panose="020B0502020202020204" pitchFamily="34" charset="0"/>
            </a:endParaRPr>
          </a:p>
        </p:txBody>
      </p:sp>
      <p:sp>
        <p:nvSpPr>
          <p:cNvPr id="10" name="TextBox 9">
            <a:extLst>
              <a:ext uri="{FF2B5EF4-FFF2-40B4-BE49-F238E27FC236}">
                <a16:creationId xmlns:a16="http://schemas.microsoft.com/office/drawing/2014/main" id="{B3DF09A7-9D1C-3100-80DE-C8699F932126}"/>
              </a:ext>
            </a:extLst>
          </p:cNvPr>
          <p:cNvSpPr txBox="1"/>
          <p:nvPr/>
        </p:nvSpPr>
        <p:spPr>
          <a:xfrm>
            <a:off x="2615198" y="5654548"/>
            <a:ext cx="2330182" cy="276999"/>
          </a:xfrm>
          <a:prstGeom prst="rect">
            <a:avLst/>
          </a:prstGeom>
          <a:noFill/>
        </p:spPr>
        <p:txBody>
          <a:bodyPr wrap="square" rtlCol="0">
            <a:spAutoFit/>
          </a:bodyPr>
          <a:lstStyle/>
          <a:p>
            <a:r>
              <a:rPr lang="en-US" sz="1200" b="1">
                <a:solidFill>
                  <a:srgbClr val="0070C0"/>
                </a:solidFill>
                <a:latin typeface="Century Gothic" panose="020B0502020202020204" pitchFamily="34" charset="0"/>
              </a:rPr>
              <a:t>GEN AI RISK DIMENSIONS</a:t>
            </a:r>
          </a:p>
        </p:txBody>
      </p:sp>
      <p:sp>
        <p:nvSpPr>
          <p:cNvPr id="19" name="TextBox 18">
            <a:extLst>
              <a:ext uri="{FF2B5EF4-FFF2-40B4-BE49-F238E27FC236}">
                <a16:creationId xmlns:a16="http://schemas.microsoft.com/office/drawing/2014/main" id="{DBFF772B-29FB-7E13-03FF-0ABEB06AB268}"/>
              </a:ext>
            </a:extLst>
          </p:cNvPr>
          <p:cNvSpPr txBox="1"/>
          <p:nvPr/>
        </p:nvSpPr>
        <p:spPr>
          <a:xfrm>
            <a:off x="2664446" y="6033058"/>
            <a:ext cx="1598973" cy="276999"/>
          </a:xfrm>
          <a:prstGeom prst="rect">
            <a:avLst/>
          </a:prstGeom>
          <a:noFill/>
        </p:spPr>
        <p:txBody>
          <a:bodyPr wrap="square" rtlCol="0">
            <a:spAutoFit/>
          </a:bodyPr>
          <a:lstStyle/>
          <a:p>
            <a:pPr algn="ctr"/>
            <a:r>
              <a:rPr lang="en-US" sz="1200" b="1">
                <a:solidFill>
                  <a:schemeClr val="bg1"/>
                </a:solidFill>
                <a:latin typeface="Century Gothic" panose="020B0502020202020204" pitchFamily="34" charset="0"/>
              </a:rPr>
              <a:t>HALLUCINATIONS</a:t>
            </a:r>
          </a:p>
        </p:txBody>
      </p:sp>
      <p:sp>
        <p:nvSpPr>
          <p:cNvPr id="26" name="TextBox 25">
            <a:extLst>
              <a:ext uri="{FF2B5EF4-FFF2-40B4-BE49-F238E27FC236}">
                <a16:creationId xmlns:a16="http://schemas.microsoft.com/office/drawing/2014/main" id="{CA959845-7B92-7504-30BA-187D52430B93}"/>
              </a:ext>
            </a:extLst>
          </p:cNvPr>
          <p:cNvSpPr txBox="1"/>
          <p:nvPr/>
        </p:nvSpPr>
        <p:spPr>
          <a:xfrm>
            <a:off x="4534824" y="6043301"/>
            <a:ext cx="1598973" cy="276999"/>
          </a:xfrm>
          <a:prstGeom prst="rect">
            <a:avLst/>
          </a:prstGeom>
          <a:noFill/>
        </p:spPr>
        <p:txBody>
          <a:bodyPr wrap="square" rtlCol="0">
            <a:spAutoFit/>
          </a:bodyPr>
          <a:lstStyle/>
          <a:p>
            <a:pPr algn="ctr"/>
            <a:r>
              <a:rPr lang="en-US" sz="1200" b="1">
                <a:solidFill>
                  <a:schemeClr val="bg1"/>
                </a:solidFill>
                <a:latin typeface="Century Gothic" panose="020B0502020202020204" pitchFamily="34" charset="0"/>
              </a:rPr>
              <a:t>OUT OF CONTEXT</a:t>
            </a:r>
          </a:p>
        </p:txBody>
      </p:sp>
      <p:sp>
        <p:nvSpPr>
          <p:cNvPr id="28" name="TextBox 27">
            <a:extLst>
              <a:ext uri="{FF2B5EF4-FFF2-40B4-BE49-F238E27FC236}">
                <a16:creationId xmlns:a16="http://schemas.microsoft.com/office/drawing/2014/main" id="{2C049588-9FE7-C8FD-D34F-6C0A6D22E8A9}"/>
              </a:ext>
            </a:extLst>
          </p:cNvPr>
          <p:cNvSpPr txBox="1"/>
          <p:nvPr/>
        </p:nvSpPr>
        <p:spPr>
          <a:xfrm>
            <a:off x="6601594" y="6043301"/>
            <a:ext cx="1598973" cy="276999"/>
          </a:xfrm>
          <a:prstGeom prst="rect">
            <a:avLst/>
          </a:prstGeom>
          <a:noFill/>
        </p:spPr>
        <p:txBody>
          <a:bodyPr wrap="square" rtlCol="0">
            <a:spAutoFit/>
          </a:bodyPr>
          <a:lstStyle/>
          <a:p>
            <a:pPr algn="ctr"/>
            <a:r>
              <a:rPr lang="en-US" sz="1200" b="1">
                <a:solidFill>
                  <a:schemeClr val="bg1"/>
                </a:solidFill>
                <a:latin typeface="Century Gothic" panose="020B0502020202020204" pitchFamily="34" charset="0"/>
              </a:rPr>
              <a:t>TOXICITY / BIAS</a:t>
            </a:r>
          </a:p>
        </p:txBody>
      </p:sp>
      <p:grpSp>
        <p:nvGrpSpPr>
          <p:cNvPr id="29" name="Group 28">
            <a:extLst>
              <a:ext uri="{FF2B5EF4-FFF2-40B4-BE49-F238E27FC236}">
                <a16:creationId xmlns:a16="http://schemas.microsoft.com/office/drawing/2014/main" id="{A48DDC12-90F8-989F-621B-5DC77FD21043}"/>
              </a:ext>
            </a:extLst>
          </p:cNvPr>
          <p:cNvGrpSpPr/>
          <p:nvPr/>
        </p:nvGrpSpPr>
        <p:grpSpPr>
          <a:xfrm>
            <a:off x="3021001" y="2381915"/>
            <a:ext cx="4732759" cy="3257746"/>
            <a:chOff x="3504633" y="2679772"/>
            <a:chExt cx="4732759" cy="3257746"/>
          </a:xfrm>
        </p:grpSpPr>
        <p:grpSp>
          <p:nvGrpSpPr>
            <p:cNvPr id="30" name="Group 29">
              <a:extLst>
                <a:ext uri="{FF2B5EF4-FFF2-40B4-BE49-F238E27FC236}">
                  <a16:creationId xmlns:a16="http://schemas.microsoft.com/office/drawing/2014/main" id="{0C12D50B-79B0-498D-AAB8-D3850238942F}"/>
                </a:ext>
              </a:extLst>
            </p:cNvPr>
            <p:cNvGrpSpPr/>
            <p:nvPr/>
          </p:nvGrpSpPr>
          <p:grpSpPr>
            <a:xfrm>
              <a:off x="3504633" y="2679772"/>
              <a:ext cx="4732759" cy="3257746"/>
              <a:chOff x="3504633" y="2173529"/>
              <a:chExt cx="4732759" cy="3257746"/>
            </a:xfrm>
          </p:grpSpPr>
          <p:sp>
            <p:nvSpPr>
              <p:cNvPr id="33" name="Arc 32">
                <a:extLst>
                  <a:ext uri="{FF2B5EF4-FFF2-40B4-BE49-F238E27FC236}">
                    <a16:creationId xmlns:a16="http://schemas.microsoft.com/office/drawing/2014/main" id="{35732739-E8C0-1F61-9BCF-8F3ACBE04527}"/>
                  </a:ext>
                </a:extLst>
              </p:cNvPr>
              <p:cNvSpPr/>
              <p:nvPr/>
            </p:nvSpPr>
            <p:spPr>
              <a:xfrm>
                <a:off x="4411784" y="2173529"/>
                <a:ext cx="3134225" cy="3150712"/>
              </a:xfrm>
              <a:prstGeom prst="arc">
                <a:avLst>
                  <a:gd name="adj1" fmla="val 10762653"/>
                  <a:gd name="adj2" fmla="val 10565660"/>
                </a:avLst>
              </a:prstGeom>
              <a:noFill/>
              <a:ln w="57150">
                <a:solidFill>
                  <a:srgbClr val="020F50"/>
                </a:solidFill>
                <a:headEnd type="none" w="med" len="med"/>
                <a:tailEnd type="triangle" w="med" len="med"/>
              </a:ln>
              <a:effectLst>
                <a:outerShdw blurRad="114300" dist="50800" dir="2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nvGrpSpPr>
              <p:cNvPr id="34" name="Group 33">
                <a:extLst>
                  <a:ext uri="{FF2B5EF4-FFF2-40B4-BE49-F238E27FC236}">
                    <a16:creationId xmlns:a16="http://schemas.microsoft.com/office/drawing/2014/main" id="{D7D9E05D-FF89-00BB-2D6E-C5E341AD70C7}"/>
                  </a:ext>
                </a:extLst>
              </p:cNvPr>
              <p:cNvGrpSpPr/>
              <p:nvPr/>
            </p:nvGrpSpPr>
            <p:grpSpPr>
              <a:xfrm>
                <a:off x="3504633" y="2671467"/>
                <a:ext cx="1643655" cy="655493"/>
                <a:chOff x="238239" y="2462765"/>
                <a:chExt cx="1419575" cy="555870"/>
              </a:xfrm>
            </p:grpSpPr>
            <p:sp>
              <p:nvSpPr>
                <p:cNvPr id="51" name="Rectangle 50">
                  <a:extLst>
                    <a:ext uri="{FF2B5EF4-FFF2-40B4-BE49-F238E27FC236}">
                      <a16:creationId xmlns:a16="http://schemas.microsoft.com/office/drawing/2014/main" id="{0D8EAA3C-3D23-EAE5-8EBA-CD8ED7C9393E}"/>
                    </a:ext>
                  </a:extLst>
                </p:cNvPr>
                <p:cNvSpPr/>
                <p:nvPr/>
              </p:nvSpPr>
              <p:spPr>
                <a:xfrm>
                  <a:off x="359956" y="2568809"/>
                  <a:ext cx="1297858" cy="449826"/>
                </a:xfrm>
                <a:prstGeom prst="rect">
                  <a:avLst/>
                </a:prstGeom>
                <a:solidFill>
                  <a:schemeClr val="bg1"/>
                </a:solidFill>
                <a:ln>
                  <a:solidFill>
                    <a:srgbClr val="020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1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Monitor &amp; Analyze Risk Events</a:t>
                  </a:r>
                </a:p>
              </p:txBody>
            </p:sp>
            <p:sp>
              <p:nvSpPr>
                <p:cNvPr id="52" name="Flowchart: Connector 51">
                  <a:extLst>
                    <a:ext uri="{FF2B5EF4-FFF2-40B4-BE49-F238E27FC236}">
                      <a16:creationId xmlns:a16="http://schemas.microsoft.com/office/drawing/2014/main" id="{0957659F-1C62-695D-6178-FDA42B1C2684}"/>
                    </a:ext>
                  </a:extLst>
                </p:cNvPr>
                <p:cNvSpPr/>
                <p:nvPr/>
              </p:nvSpPr>
              <p:spPr>
                <a:xfrm>
                  <a:off x="238239" y="2462765"/>
                  <a:ext cx="250723" cy="229762"/>
                </a:xfrm>
                <a:prstGeom prst="flowChartConnector">
                  <a:avLst/>
                </a:prstGeom>
                <a:solidFill>
                  <a:srgbClr val="020F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1</a:t>
                  </a:r>
                </a:p>
              </p:txBody>
            </p:sp>
          </p:grpSp>
          <p:grpSp>
            <p:nvGrpSpPr>
              <p:cNvPr id="36" name="Group 35">
                <a:extLst>
                  <a:ext uri="{FF2B5EF4-FFF2-40B4-BE49-F238E27FC236}">
                    <a16:creationId xmlns:a16="http://schemas.microsoft.com/office/drawing/2014/main" id="{85B14DAE-C8E2-EF46-CFE5-D011881E2ED1}"/>
                  </a:ext>
                </a:extLst>
              </p:cNvPr>
              <p:cNvGrpSpPr/>
              <p:nvPr/>
            </p:nvGrpSpPr>
            <p:grpSpPr>
              <a:xfrm>
                <a:off x="6652127" y="2724050"/>
                <a:ext cx="1585265" cy="602909"/>
                <a:chOff x="766012" y="1249316"/>
                <a:chExt cx="1369145" cy="511278"/>
              </a:xfrm>
            </p:grpSpPr>
            <p:sp>
              <p:nvSpPr>
                <p:cNvPr id="49" name="Rectangle 48">
                  <a:extLst>
                    <a:ext uri="{FF2B5EF4-FFF2-40B4-BE49-F238E27FC236}">
                      <a16:creationId xmlns:a16="http://schemas.microsoft.com/office/drawing/2014/main" id="{C414F81A-662B-6F31-AE7D-F91A60D4B886}"/>
                    </a:ext>
                  </a:extLst>
                </p:cNvPr>
                <p:cNvSpPr/>
                <p:nvPr/>
              </p:nvSpPr>
              <p:spPr>
                <a:xfrm>
                  <a:off x="837299" y="1310768"/>
                  <a:ext cx="1297858" cy="449826"/>
                </a:xfrm>
                <a:prstGeom prst="rect">
                  <a:avLst/>
                </a:prstGeom>
                <a:solidFill>
                  <a:schemeClr val="bg1"/>
                </a:solidFill>
                <a:ln>
                  <a:solidFill>
                    <a:srgbClr val="020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1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Guided Impact Assessment</a:t>
                  </a:r>
                </a:p>
              </p:txBody>
            </p:sp>
            <p:sp>
              <p:nvSpPr>
                <p:cNvPr id="50" name="Flowchart: Connector 49">
                  <a:extLst>
                    <a:ext uri="{FF2B5EF4-FFF2-40B4-BE49-F238E27FC236}">
                      <a16:creationId xmlns:a16="http://schemas.microsoft.com/office/drawing/2014/main" id="{D550242E-CEBF-C052-C408-451DABCF01BF}"/>
                    </a:ext>
                  </a:extLst>
                </p:cNvPr>
                <p:cNvSpPr/>
                <p:nvPr/>
              </p:nvSpPr>
              <p:spPr>
                <a:xfrm>
                  <a:off x="766012" y="1249316"/>
                  <a:ext cx="250723" cy="229762"/>
                </a:xfrm>
                <a:prstGeom prst="flowChartConnector">
                  <a:avLst/>
                </a:prstGeom>
                <a:solidFill>
                  <a:srgbClr val="020F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2</a:t>
                  </a:r>
                </a:p>
              </p:txBody>
            </p:sp>
          </p:grpSp>
          <p:grpSp>
            <p:nvGrpSpPr>
              <p:cNvPr id="37" name="Group 36">
                <a:extLst>
                  <a:ext uri="{FF2B5EF4-FFF2-40B4-BE49-F238E27FC236}">
                    <a16:creationId xmlns:a16="http://schemas.microsoft.com/office/drawing/2014/main" id="{95082060-379D-1698-69E4-F76ABF5436BA}"/>
                  </a:ext>
                </a:extLst>
              </p:cNvPr>
              <p:cNvGrpSpPr/>
              <p:nvPr/>
            </p:nvGrpSpPr>
            <p:grpSpPr>
              <a:xfrm>
                <a:off x="5186265" y="4828338"/>
                <a:ext cx="1585262" cy="602937"/>
                <a:chOff x="1407914" y="2988356"/>
                <a:chExt cx="1369142" cy="511306"/>
              </a:xfrm>
            </p:grpSpPr>
            <p:sp>
              <p:nvSpPr>
                <p:cNvPr id="47" name="Rectangle 46">
                  <a:extLst>
                    <a:ext uri="{FF2B5EF4-FFF2-40B4-BE49-F238E27FC236}">
                      <a16:creationId xmlns:a16="http://schemas.microsoft.com/office/drawing/2014/main" id="{CE43D19E-6C2E-CB0E-2E27-C2CBB52ACA5B}"/>
                    </a:ext>
                  </a:extLst>
                </p:cNvPr>
                <p:cNvSpPr/>
                <p:nvPr/>
              </p:nvSpPr>
              <p:spPr>
                <a:xfrm>
                  <a:off x="1479198" y="3049836"/>
                  <a:ext cx="1297858" cy="449826"/>
                </a:xfrm>
                <a:prstGeom prst="rect">
                  <a:avLst/>
                </a:prstGeom>
                <a:solidFill>
                  <a:schemeClr val="bg1"/>
                </a:solidFill>
                <a:ln>
                  <a:solidFill>
                    <a:srgbClr val="020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1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Guided Portfolio Analysis</a:t>
                  </a:r>
                </a:p>
              </p:txBody>
            </p:sp>
            <p:sp>
              <p:nvSpPr>
                <p:cNvPr id="48" name="Flowchart: Connector 47">
                  <a:extLst>
                    <a:ext uri="{FF2B5EF4-FFF2-40B4-BE49-F238E27FC236}">
                      <a16:creationId xmlns:a16="http://schemas.microsoft.com/office/drawing/2014/main" id="{C65146DF-2AA0-8DD2-BE5B-F6B5BD6428E4}"/>
                    </a:ext>
                  </a:extLst>
                </p:cNvPr>
                <p:cNvSpPr/>
                <p:nvPr/>
              </p:nvSpPr>
              <p:spPr>
                <a:xfrm>
                  <a:off x="1407914" y="2988356"/>
                  <a:ext cx="250723" cy="229762"/>
                </a:xfrm>
                <a:prstGeom prst="flowChartConnector">
                  <a:avLst/>
                </a:prstGeom>
                <a:solidFill>
                  <a:srgbClr val="020F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3</a:t>
                  </a:r>
                </a:p>
              </p:txBody>
            </p:sp>
          </p:grpSp>
          <p:pic>
            <p:nvPicPr>
              <p:cNvPr id="39" name="Graphic 38" descr="Brain outline">
                <a:extLst>
                  <a:ext uri="{FF2B5EF4-FFF2-40B4-BE49-F238E27FC236}">
                    <a16:creationId xmlns:a16="http://schemas.microsoft.com/office/drawing/2014/main" id="{6D9C85E2-F8A6-AA44-EEFB-2FDBB3C7FD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9946" y="3276853"/>
                <a:ext cx="1037901" cy="1037901"/>
              </a:xfrm>
              <a:prstGeom prst="rect">
                <a:avLst/>
              </a:prstGeom>
            </p:spPr>
          </p:pic>
          <p:sp>
            <p:nvSpPr>
              <p:cNvPr id="40" name="Rectangle 39">
                <a:extLst>
                  <a:ext uri="{FF2B5EF4-FFF2-40B4-BE49-F238E27FC236}">
                    <a16:creationId xmlns:a16="http://schemas.microsoft.com/office/drawing/2014/main" id="{FF3B35F6-8C53-B3BA-3144-4FE8771AD1CE}"/>
                  </a:ext>
                </a:extLst>
              </p:cNvPr>
              <p:cNvSpPr/>
              <p:nvPr/>
            </p:nvSpPr>
            <p:spPr>
              <a:xfrm>
                <a:off x="5077451" y="2377392"/>
                <a:ext cx="1802891" cy="268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CA" sz="1600" b="1" i="0" u="none" strike="noStrike" kern="1200" cap="none" spc="0" normalizeH="0" baseline="0" noProof="0" err="1">
                    <a:ln>
                      <a:noFill/>
                    </a:ln>
                    <a:solidFill>
                      <a:srgbClr val="020F50"/>
                    </a:solidFill>
                    <a:effectLst/>
                    <a:uLnTx/>
                    <a:uFillTx/>
                    <a:latin typeface="Century Gothic" panose="020B0502020202020204" pitchFamily="34" charset="0"/>
                    <a:ea typeface="+mn-ea"/>
                    <a:cs typeface="+mn-cs"/>
                  </a:rPr>
                  <a:t>WiseMatrix</a:t>
                </a:r>
                <a:endParaRPr kumimoji="0" lang="en-CA" sz="1600" b="1" i="0" u="none" strike="noStrike" kern="1200" cap="none" spc="0" normalizeH="0" baseline="0" noProof="0">
                  <a:ln>
                    <a:noFill/>
                  </a:ln>
                  <a:solidFill>
                    <a:srgbClr val="020F50"/>
                  </a:solidFill>
                  <a:effectLst/>
                  <a:uLnTx/>
                  <a:uFillTx/>
                  <a:latin typeface="Century Gothic" panose="020B0502020202020204" pitchFamily="34" charset="0"/>
                  <a:ea typeface="+mn-ea"/>
                  <a:cs typeface="+mn-cs"/>
                </a:endParaRPr>
              </a:p>
            </p:txBody>
          </p:sp>
          <p:grpSp>
            <p:nvGrpSpPr>
              <p:cNvPr id="41" name="Group 40">
                <a:extLst>
                  <a:ext uri="{FF2B5EF4-FFF2-40B4-BE49-F238E27FC236}">
                    <a16:creationId xmlns:a16="http://schemas.microsoft.com/office/drawing/2014/main" id="{E2633C8B-02B3-91BF-CBC8-0DD55DF13ACA}"/>
                  </a:ext>
                </a:extLst>
              </p:cNvPr>
              <p:cNvGrpSpPr/>
              <p:nvPr/>
            </p:nvGrpSpPr>
            <p:grpSpPr>
              <a:xfrm>
                <a:off x="5223567" y="2997081"/>
                <a:ext cx="1510659" cy="1802561"/>
                <a:chOff x="5293018" y="2997081"/>
                <a:chExt cx="1510659" cy="1802561"/>
              </a:xfrm>
            </p:grpSpPr>
            <p:sp>
              <p:nvSpPr>
                <p:cNvPr id="42" name="Arrow: Up 41">
                  <a:extLst>
                    <a:ext uri="{FF2B5EF4-FFF2-40B4-BE49-F238E27FC236}">
                      <a16:creationId xmlns:a16="http://schemas.microsoft.com/office/drawing/2014/main" id="{42E46E1A-2063-E801-1959-513911801C56}"/>
                    </a:ext>
                  </a:extLst>
                </p:cNvPr>
                <p:cNvSpPr/>
                <p:nvPr/>
              </p:nvSpPr>
              <p:spPr>
                <a:xfrm rot="10800000">
                  <a:off x="5854276" y="4289869"/>
                  <a:ext cx="311261" cy="509773"/>
                </a:xfrm>
                <a:prstGeom prst="upArrow">
                  <a:avLst/>
                </a:prstGeom>
                <a:solidFill>
                  <a:srgbClr val="02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43" name="Arrow: Up 42">
                  <a:extLst>
                    <a:ext uri="{FF2B5EF4-FFF2-40B4-BE49-F238E27FC236}">
                      <a16:creationId xmlns:a16="http://schemas.microsoft.com/office/drawing/2014/main" id="{A7ED1952-D900-2AD9-236E-A1A2B431D3E3}"/>
                    </a:ext>
                  </a:extLst>
                </p:cNvPr>
                <p:cNvSpPr/>
                <p:nvPr/>
              </p:nvSpPr>
              <p:spPr>
                <a:xfrm rot="2700000">
                  <a:off x="6393160" y="2985876"/>
                  <a:ext cx="311261" cy="509773"/>
                </a:xfrm>
                <a:prstGeom prst="upArrow">
                  <a:avLst/>
                </a:prstGeom>
                <a:solidFill>
                  <a:srgbClr val="02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45" name="Arrow: Up 44">
                  <a:extLst>
                    <a:ext uri="{FF2B5EF4-FFF2-40B4-BE49-F238E27FC236}">
                      <a16:creationId xmlns:a16="http://schemas.microsoft.com/office/drawing/2014/main" id="{1A148FA5-063C-7508-0318-9E5CE3ACB1A0}"/>
                    </a:ext>
                  </a:extLst>
                </p:cNvPr>
                <p:cNvSpPr/>
                <p:nvPr/>
              </p:nvSpPr>
              <p:spPr>
                <a:xfrm rot="18900000">
                  <a:off x="5293018" y="2997081"/>
                  <a:ext cx="311261" cy="509773"/>
                </a:xfrm>
                <a:prstGeom prst="upArrow">
                  <a:avLst/>
                </a:prstGeom>
                <a:solidFill>
                  <a:srgbClr val="02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grpSp>
        </p:grpSp>
        <p:sp>
          <p:nvSpPr>
            <p:cNvPr id="31" name="TextBox 30">
              <a:extLst>
                <a:ext uri="{FF2B5EF4-FFF2-40B4-BE49-F238E27FC236}">
                  <a16:creationId xmlns:a16="http://schemas.microsoft.com/office/drawing/2014/main" id="{640CDE03-D972-46BA-B897-EE3C4F4525FF}"/>
                </a:ext>
              </a:extLst>
            </p:cNvPr>
            <p:cNvSpPr txBox="1"/>
            <p:nvPr/>
          </p:nvSpPr>
          <p:spPr>
            <a:xfrm>
              <a:off x="6272740" y="4174101"/>
              <a:ext cx="1371984" cy="461665"/>
            </a:xfrm>
            <a:prstGeom prst="rect">
              <a:avLst/>
            </a:prstGeom>
            <a:noFill/>
          </p:spPr>
          <p:txBody>
            <a:bodyPr wrap="square">
              <a:spAutoFit/>
            </a:bodyPr>
            <a:lstStyle/>
            <a:p>
              <a:pPr algn="ctr"/>
              <a:r>
                <a:rPr lang="en-CA" sz="1200" b="1">
                  <a:latin typeface="Century Gothic" panose="020B0502020202020204" pitchFamily="34" charset="0"/>
                </a:rPr>
                <a:t>Knowledge</a:t>
              </a:r>
              <a:r>
                <a:rPr lang="en-CA" sz="1200" b="1">
                  <a:solidFill>
                    <a:schemeClr val="tx1"/>
                  </a:solidFill>
                  <a:latin typeface="Century Gothic" panose="020B0502020202020204" pitchFamily="34" charset="0"/>
                </a:rPr>
                <a:t> Engine</a:t>
              </a:r>
              <a:endParaRPr lang="en-US" sz="1200"/>
            </a:p>
          </p:txBody>
        </p:sp>
        <p:sp>
          <p:nvSpPr>
            <p:cNvPr id="32" name="TextBox 31">
              <a:extLst>
                <a:ext uri="{FF2B5EF4-FFF2-40B4-BE49-F238E27FC236}">
                  <a16:creationId xmlns:a16="http://schemas.microsoft.com/office/drawing/2014/main" id="{964368DC-6BE0-984C-120D-72620B41167C}"/>
                </a:ext>
              </a:extLst>
            </p:cNvPr>
            <p:cNvSpPr txBox="1"/>
            <p:nvPr/>
          </p:nvSpPr>
          <p:spPr>
            <a:xfrm>
              <a:off x="4307243" y="4266434"/>
              <a:ext cx="1598975" cy="276999"/>
            </a:xfrm>
            <a:prstGeom prst="rect">
              <a:avLst/>
            </a:prstGeom>
            <a:noFill/>
          </p:spPr>
          <p:txBody>
            <a:bodyPr wrap="square">
              <a:spAutoFit/>
            </a:bodyPr>
            <a:lstStyle/>
            <a:p>
              <a:pPr algn="ctr"/>
              <a:r>
                <a:rPr lang="en-CA" sz="1200" b="1">
                  <a:solidFill>
                    <a:schemeClr val="tx1"/>
                  </a:solidFill>
                  <a:latin typeface="Century Gothic" panose="020B0502020202020204" pitchFamily="34" charset="0"/>
                </a:rPr>
                <a:t>Discovery</a:t>
              </a:r>
              <a:endParaRPr lang="en-US" sz="1200"/>
            </a:p>
          </p:txBody>
        </p:sp>
      </p:grpSp>
      <p:sp>
        <p:nvSpPr>
          <p:cNvPr id="53" name="Rectangle 52">
            <a:extLst>
              <a:ext uri="{FF2B5EF4-FFF2-40B4-BE49-F238E27FC236}">
                <a16:creationId xmlns:a16="http://schemas.microsoft.com/office/drawing/2014/main" id="{317C2ED3-BA44-74D4-1BBB-10B345152861}"/>
              </a:ext>
            </a:extLst>
          </p:cNvPr>
          <p:cNvSpPr/>
          <p:nvPr/>
        </p:nvSpPr>
        <p:spPr>
          <a:xfrm>
            <a:off x="9028358" y="2888693"/>
            <a:ext cx="2858842" cy="3386489"/>
          </a:xfrm>
          <a:prstGeom prst="rect">
            <a:avLst/>
          </a:prstGeom>
          <a:solidFill>
            <a:schemeClr val="bg1">
              <a:lumMod val="95000"/>
            </a:schemeClr>
          </a:solidFill>
          <a:ln>
            <a:noFill/>
          </a:ln>
          <a:effectLst>
            <a:outerShdw sx="0" sy="0" algn="tl" rotWithShape="0">
              <a:prstClr val="black">
                <a:alpha val="40000"/>
              </a:prstClr>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kern="0">
                <a:solidFill>
                  <a:prstClr val="black"/>
                </a:solidFill>
                <a:latin typeface="Century Gothic" panose="020B0502020202020204" pitchFamily="34" charset="0"/>
              </a:rPr>
              <a:t>Continuous monitoring </a:t>
            </a:r>
            <a:r>
              <a:rPr lang="en-US" sz="1400" kern="0">
                <a:solidFill>
                  <a:prstClr val="black"/>
                </a:solidFill>
                <a:latin typeface="Century Gothic" panose="020B0502020202020204" pitchFamily="34" charset="0"/>
              </a:rPr>
              <a:t>of external risk events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400" b="1" kern="0">
              <a:solidFill>
                <a:prstClr val="black"/>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kern="0">
                <a:solidFill>
                  <a:prstClr val="black"/>
                </a:solidFill>
                <a:latin typeface="Century Gothic" panose="020B0502020202020204" pitchFamily="34" charset="0"/>
              </a:rPr>
              <a:t>Shorten </a:t>
            </a:r>
            <a:r>
              <a:rPr kumimoji="0" lang="en-US" sz="1400" b="1" i="0" u="none" strike="noStrike" kern="0" cap="none" spc="0" normalizeH="0" baseline="0" noProof="0">
                <a:ln>
                  <a:noFill/>
                </a:ln>
                <a:solidFill>
                  <a:prstClr val="black"/>
                </a:solidFill>
                <a:effectLst/>
                <a:uLnTx/>
                <a:uFillTx/>
                <a:latin typeface="Century Gothic" panose="020B0502020202020204" pitchFamily="34" charset="0"/>
                <a:ea typeface="+mn-ea"/>
                <a:cs typeface="+mn-cs"/>
              </a:rPr>
              <a:t>reaction time</a:t>
            </a:r>
            <a:r>
              <a:rPr kumimoji="0" lang="en-US" sz="1400" b="0" i="0" u="none" strike="noStrike" kern="0" cap="none" spc="0" normalizeH="0" baseline="0" noProof="0">
                <a:ln>
                  <a:noFill/>
                </a:ln>
                <a:solidFill>
                  <a:prstClr val="black"/>
                </a:solidFill>
                <a:effectLst/>
                <a:uLnTx/>
                <a:uFillTx/>
                <a:latin typeface="Century Gothic" panose="020B0502020202020204" pitchFamily="34" charset="0"/>
                <a:ea typeface="+mn-ea"/>
                <a:cs typeface="+mn-cs"/>
              </a:rPr>
              <a:t> to external risk events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a:ln>
                <a:noFill/>
              </a:ln>
              <a:solidFill>
                <a:prstClr val="black"/>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i="0" u="none" strike="noStrike" kern="0" cap="none" spc="0" normalizeH="0" baseline="0" noProof="0">
                <a:ln>
                  <a:noFill/>
                </a:ln>
                <a:solidFill>
                  <a:prstClr val="black"/>
                </a:solidFill>
                <a:effectLst/>
                <a:uLnTx/>
                <a:uFillTx/>
                <a:latin typeface="Century Gothic" panose="020B0502020202020204" pitchFamily="34" charset="0"/>
                <a:ea typeface="+mn-ea"/>
                <a:cs typeface="+mn-cs"/>
              </a:rPr>
              <a:t>Provide inputs to </a:t>
            </a:r>
            <a:r>
              <a:rPr kumimoji="0" lang="en-US" sz="1400" b="1" i="0" u="none" strike="noStrike" kern="0" cap="none" spc="0" normalizeH="0" baseline="0" noProof="0">
                <a:ln>
                  <a:noFill/>
                </a:ln>
                <a:solidFill>
                  <a:prstClr val="black"/>
                </a:solidFill>
                <a:effectLst/>
                <a:uLnTx/>
                <a:uFillTx/>
                <a:latin typeface="Century Gothic" panose="020B0502020202020204" pitchFamily="34" charset="0"/>
                <a:ea typeface="+mn-ea"/>
                <a:cs typeface="+mn-cs"/>
              </a:rPr>
              <a:t>help banks better manage risks</a:t>
            </a:r>
            <a:endParaRPr kumimoji="0" lang="en-US" sz="1400" b="0" i="0" u="none" strike="noStrike" kern="0" cap="none" spc="0" normalizeH="0" baseline="0" noProof="0">
              <a:ln>
                <a:noFill/>
              </a:ln>
              <a:solidFill>
                <a:prstClr val="black"/>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0" cap="none" spc="0" normalizeH="0" baseline="0" noProof="0">
              <a:ln>
                <a:noFill/>
              </a:ln>
              <a:solidFill>
                <a:prstClr val="black"/>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1" i="0" u="none" strike="noStrike" kern="0" cap="none" spc="0" normalizeH="0" baseline="0" noProof="0">
                <a:ln>
                  <a:noFill/>
                </a:ln>
                <a:solidFill>
                  <a:prstClr val="black"/>
                </a:solidFill>
                <a:effectLst/>
                <a:uLnTx/>
                <a:uFillTx/>
                <a:latin typeface="Century Gothic" panose="020B0502020202020204" pitchFamily="34" charset="0"/>
                <a:ea typeface="+mn-ea"/>
                <a:cs typeface="+mn-cs"/>
              </a:rPr>
              <a:t>Early warnings </a:t>
            </a:r>
            <a:r>
              <a:rPr kumimoji="0" lang="en-US" sz="1400" b="0" i="0" u="none" strike="noStrike" kern="0" cap="none" spc="0" normalizeH="0" baseline="0" noProof="0">
                <a:ln>
                  <a:noFill/>
                </a:ln>
                <a:solidFill>
                  <a:prstClr val="black"/>
                </a:solidFill>
                <a:effectLst/>
                <a:uLnTx/>
                <a:uFillTx/>
                <a:latin typeface="Century Gothic" panose="020B0502020202020204" pitchFamily="34" charset="0"/>
                <a:ea typeface="+mn-ea"/>
                <a:cs typeface="+mn-cs"/>
              </a:rPr>
              <a:t>for effective risk mitigation</a:t>
            </a:r>
          </a:p>
          <a:p>
            <a:pPr marR="0" lvl="0" algn="l" defTabSz="914400" rtl="0" eaLnBrk="1" fontAlgn="auto" latinLnBrk="0" hangingPunct="1">
              <a:lnSpc>
                <a:spcPct val="100000"/>
              </a:lnSpc>
              <a:spcBef>
                <a:spcPts val="0"/>
              </a:spcBef>
              <a:spcAft>
                <a:spcPts val="0"/>
              </a:spcAft>
              <a:buClrTx/>
              <a:buSzTx/>
              <a:tabLst/>
              <a:defRPr/>
            </a:pPr>
            <a:endParaRPr kumimoji="0" lang="en-US" sz="1300" b="0" i="0" u="none" strike="noStrike" kern="0" cap="none" spc="0" normalizeH="0" baseline="0" noProof="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99211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00E17F-CA2A-196C-0CE7-B2AB81A2A619}"/>
              </a:ext>
            </a:extLst>
          </p:cNvPr>
          <p:cNvSpPr txBox="1"/>
          <p:nvPr/>
        </p:nvSpPr>
        <p:spPr>
          <a:xfrm>
            <a:off x="90086" y="277060"/>
            <a:ext cx="12101914" cy="461665"/>
          </a:xfrm>
          <a:prstGeom prst="rect">
            <a:avLst/>
          </a:prstGeom>
          <a:noFill/>
        </p:spPr>
        <p:txBody>
          <a:bodyPr wrap="square" rtlCol="0" anchor="ctr">
            <a:spAutoFit/>
          </a:bodyPr>
          <a:lstStyle/>
          <a:p>
            <a:pPr>
              <a:defRPr/>
            </a:pPr>
            <a:r>
              <a:rPr kumimoji="0" lang="en-US" sz="2400" b="1" i="0" u="none" strike="noStrike" kern="1200" cap="none" spc="0" normalizeH="0" baseline="0" noProof="0" dirty="0" err="1">
                <a:ln>
                  <a:noFill/>
                </a:ln>
                <a:solidFill>
                  <a:prstClr val="white"/>
                </a:solidFill>
                <a:effectLst>
                  <a:outerShdw blurRad="50800" dist="38100" dir="2700000" algn="tl" rotWithShape="0">
                    <a:prstClr val="black">
                      <a:alpha val="40000"/>
                    </a:prstClr>
                  </a:outerShdw>
                </a:effectLst>
                <a:uLnTx/>
                <a:uFillTx/>
                <a:latin typeface="Century Gothic" panose="020B0502020202020204" pitchFamily="34" charset="0"/>
                <a:ea typeface="+mn-ea"/>
                <a:cs typeface="Segoe UI Semibold" panose="020B0702040204020203" pitchFamily="34" charset="0"/>
              </a:rPr>
              <a:t>WiseMatrix</a:t>
            </a: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Century Gothic" panose="020B0502020202020204" pitchFamily="34" charset="0"/>
                <a:ea typeface="+mn-ea"/>
                <a:cs typeface="Segoe UI Semibold" panose="020B0702040204020203" pitchFamily="34" charset="0"/>
              </a:rPr>
              <a:t>: Performance on Accuracy</a:t>
            </a:r>
          </a:p>
        </p:txBody>
      </p:sp>
      <p:pic>
        <p:nvPicPr>
          <p:cNvPr id="3" name="Picture 2" descr="A black text on a white background&#10;&#10;Description automatically generated with medium confidence">
            <a:extLst>
              <a:ext uri="{FF2B5EF4-FFF2-40B4-BE49-F238E27FC236}">
                <a16:creationId xmlns:a16="http://schemas.microsoft.com/office/drawing/2014/main" id="{BB7FAEC7-A6CB-65A7-E460-33ABD7A2A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5" y="6640923"/>
            <a:ext cx="759542" cy="189886"/>
          </a:xfrm>
          <a:prstGeom prst="rect">
            <a:avLst/>
          </a:prstGeom>
        </p:spPr>
      </p:pic>
      <p:graphicFrame>
        <p:nvGraphicFramePr>
          <p:cNvPr id="17" name="Table 16">
            <a:extLst>
              <a:ext uri="{FF2B5EF4-FFF2-40B4-BE49-F238E27FC236}">
                <a16:creationId xmlns:a16="http://schemas.microsoft.com/office/drawing/2014/main" id="{651F2096-BAC7-123F-DC62-79CE6EA0018C}"/>
              </a:ext>
            </a:extLst>
          </p:cNvPr>
          <p:cNvGraphicFramePr>
            <a:graphicFrameLocks noGrp="1"/>
          </p:cNvGraphicFramePr>
          <p:nvPr>
            <p:extLst>
              <p:ext uri="{D42A27DB-BD31-4B8C-83A1-F6EECF244321}">
                <p14:modId xmlns:p14="http://schemas.microsoft.com/office/powerpoint/2010/main" val="3288756054"/>
              </p:ext>
            </p:extLst>
          </p:nvPr>
        </p:nvGraphicFramePr>
        <p:xfrm>
          <a:off x="2496303" y="4674380"/>
          <a:ext cx="6286748" cy="1348740"/>
        </p:xfrm>
        <a:graphic>
          <a:graphicData uri="http://schemas.openxmlformats.org/drawingml/2006/table">
            <a:tbl>
              <a:tblPr firstRow="1">
                <a:tableStyleId>{FABFCF23-3B69-468F-B69F-88F6DE6A72F2}</a:tableStyleId>
              </a:tblPr>
              <a:tblGrid>
                <a:gridCol w="950799">
                  <a:extLst>
                    <a:ext uri="{9D8B030D-6E8A-4147-A177-3AD203B41FA5}">
                      <a16:colId xmlns:a16="http://schemas.microsoft.com/office/drawing/2014/main" val="935474775"/>
                    </a:ext>
                  </a:extLst>
                </a:gridCol>
                <a:gridCol w="2477519">
                  <a:extLst>
                    <a:ext uri="{9D8B030D-6E8A-4147-A177-3AD203B41FA5}">
                      <a16:colId xmlns:a16="http://schemas.microsoft.com/office/drawing/2014/main" val="1198844709"/>
                    </a:ext>
                  </a:extLst>
                </a:gridCol>
                <a:gridCol w="1660563">
                  <a:extLst>
                    <a:ext uri="{9D8B030D-6E8A-4147-A177-3AD203B41FA5}">
                      <a16:colId xmlns:a16="http://schemas.microsoft.com/office/drawing/2014/main" val="2265624851"/>
                    </a:ext>
                  </a:extLst>
                </a:gridCol>
                <a:gridCol w="1197867">
                  <a:extLst>
                    <a:ext uri="{9D8B030D-6E8A-4147-A177-3AD203B41FA5}">
                      <a16:colId xmlns:a16="http://schemas.microsoft.com/office/drawing/2014/main" val="2051023071"/>
                    </a:ext>
                  </a:extLst>
                </a:gridCol>
              </a:tblGrid>
              <a:tr h="269748">
                <a:tc>
                  <a:txBody>
                    <a:bodyPr/>
                    <a:lstStyle/>
                    <a:p>
                      <a:pPr algn="l" fontAlgn="ctr"/>
                      <a:endParaRPr lang="en-US" sz="1100" b="1" i="0" u="none" strike="noStrike">
                        <a:solidFill>
                          <a:srgbClr val="FFFFFF"/>
                        </a:solidFill>
                        <a:effectLst/>
                        <a:latin typeface="Calibri" panose="020F0502020204030204" pitchFamily="34" charset="0"/>
                      </a:endParaRPr>
                    </a:p>
                  </a:txBody>
                  <a:tcPr marL="9525" marR="9525" marT="9525" marB="0" anchor="ctr"/>
                </a:tc>
                <a:tc>
                  <a:txBody>
                    <a:bodyPr/>
                    <a:lstStyle/>
                    <a:p>
                      <a:pPr algn="l" fontAlgn="b"/>
                      <a:endParaRPr lang="en-US" sz="1100" b="1" i="0" u="none" strike="noStrike">
                        <a:solidFill>
                          <a:srgbClr val="FFFFFF"/>
                        </a:solidFill>
                        <a:effectLst/>
                        <a:latin typeface="Calibri" panose="020F0502020204030204" pitchFamily="34" charset="0"/>
                      </a:endParaRPr>
                    </a:p>
                  </a:txBody>
                  <a:tcPr marL="9525" marR="9525" marT="9525" marB="0" anchor="ctr"/>
                </a:tc>
                <a:tc>
                  <a:txBody>
                    <a:bodyPr/>
                    <a:lstStyle/>
                    <a:p>
                      <a:pPr algn="ctr" fontAlgn="b"/>
                      <a:r>
                        <a:rPr lang="en-US" sz="1100" b="1" u="none" strike="noStrike">
                          <a:effectLst/>
                        </a:rPr>
                        <a:t>WiseMatrix</a:t>
                      </a:r>
                    </a:p>
                  </a:txBody>
                  <a:tcPr marL="9525" marR="9525" marT="9525" marB="0" anchor="ctr"/>
                </a:tc>
                <a:tc>
                  <a:txBody>
                    <a:bodyPr/>
                    <a:lstStyle/>
                    <a:p>
                      <a:pPr algn="ctr" fontAlgn="b"/>
                      <a:r>
                        <a:rPr lang="en-US" sz="1100" b="1" u="none" strike="noStrike" dirty="0">
                          <a:effectLst/>
                        </a:rPr>
                        <a:t>Foundation Model</a:t>
                      </a:r>
                      <a:endParaRPr lang="en-US" sz="1100" b="1" i="0" u="none" strike="noStrike" dirty="0">
                        <a:solidFill>
                          <a:srgbClr val="FFFF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99893739"/>
                  </a:ext>
                </a:extLst>
              </a:tr>
              <a:tr h="269748">
                <a:tc>
                  <a:txBody>
                    <a:bodyPr/>
                    <a:lstStyle/>
                    <a:p>
                      <a:pPr algn="l" fontAlgn="ctr"/>
                      <a:r>
                        <a:rPr lang="en-US" sz="1100" b="1" u="none" strike="noStrike">
                          <a:effectLst/>
                        </a:rPr>
                        <a:t>StanC' OT</a:t>
                      </a:r>
                      <a:endParaRPr lang="en-US" sz="1100" b="1" i="0" u="none" strike="noStrike">
                        <a:solidFill>
                          <a:srgbClr val="000000"/>
                        </a:solidFill>
                        <a:effectLst/>
                        <a:latin typeface="Calibri" panose="020F0502020204030204" pitchFamily="34" charset="0"/>
                      </a:endParaRPr>
                    </a:p>
                  </a:txBody>
                  <a:tcPr anchor="ctr"/>
                </a:tc>
                <a:tc>
                  <a:txBody>
                    <a:bodyPr/>
                    <a:lstStyle/>
                    <a:p>
                      <a:pPr algn="l" fontAlgn="b"/>
                      <a:r>
                        <a:rPr lang="en-US" sz="1100" u="none" strike="noStrike">
                          <a:effectLst/>
                        </a:rPr>
                        <a:t>Standard Chartered Objective Testing</a:t>
                      </a:r>
                      <a:endParaRPr lang="en-US" sz="1100" b="0" i="0" u="none" strike="noStrike">
                        <a:solidFill>
                          <a:srgbClr val="000000"/>
                        </a:solidFill>
                        <a:effectLst/>
                        <a:latin typeface="Calibri" panose="020F0502020204030204" pitchFamily="34" charset="0"/>
                      </a:endParaRPr>
                    </a:p>
                  </a:txBody>
                  <a:tcPr anchor="ctr"/>
                </a:tc>
                <a:tc>
                  <a:txBody>
                    <a:bodyPr/>
                    <a:lstStyle/>
                    <a:p>
                      <a:pPr algn="ctr" fontAlgn="b"/>
                      <a:r>
                        <a:rPr lang="en-US" sz="1100" b="0" i="0" u="none" strike="noStrike" dirty="0">
                          <a:solidFill>
                            <a:srgbClr val="000000"/>
                          </a:solidFill>
                          <a:effectLst/>
                          <a:latin typeface="Calibri" panose="020F0502020204030204" pitchFamily="34" charset="0"/>
                        </a:rPr>
                        <a:t>85% (47/55)</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25% (14/55)</a:t>
                      </a:r>
                    </a:p>
                  </a:txBody>
                  <a:tcPr marL="9525" marR="9525" marT="9525" marB="0" anchor="ctr"/>
                </a:tc>
                <a:extLst>
                  <a:ext uri="{0D108BD9-81ED-4DB2-BD59-A6C34878D82A}">
                    <a16:rowId xmlns:a16="http://schemas.microsoft.com/office/drawing/2014/main" val="1340012358"/>
                  </a:ext>
                </a:extLst>
              </a:tr>
              <a:tr h="269748">
                <a:tc>
                  <a:txBody>
                    <a:bodyPr/>
                    <a:lstStyle/>
                    <a:p>
                      <a:pPr algn="l" fontAlgn="ctr"/>
                      <a:r>
                        <a:rPr lang="en-US" sz="1100" b="1" u="none" strike="noStrike">
                          <a:effectLst/>
                        </a:rPr>
                        <a:t>StanC' AT</a:t>
                      </a:r>
                      <a:endParaRPr lang="en-US" sz="1100" b="1" i="0" u="none" strike="noStrike">
                        <a:solidFill>
                          <a:srgbClr val="000000"/>
                        </a:solidFill>
                        <a:effectLst/>
                        <a:latin typeface="Calibri" panose="020F0502020204030204" pitchFamily="34" charset="0"/>
                      </a:endParaRPr>
                    </a:p>
                  </a:txBody>
                  <a:tcPr anchor="ctr"/>
                </a:tc>
                <a:tc>
                  <a:txBody>
                    <a:bodyPr/>
                    <a:lstStyle/>
                    <a:p>
                      <a:pPr algn="l" fontAlgn="b"/>
                      <a:r>
                        <a:rPr lang="en-US" sz="1100" u="none" strike="noStrike">
                          <a:effectLst/>
                        </a:rPr>
                        <a:t>Standard Chartered Additional Testing</a:t>
                      </a:r>
                      <a:endParaRPr lang="en-US" sz="1100" b="0" i="0" u="none" strike="noStrike">
                        <a:solidFill>
                          <a:srgbClr val="000000"/>
                        </a:solidFill>
                        <a:effectLst/>
                        <a:latin typeface="Calibri" panose="020F0502020204030204" pitchFamily="34" charset="0"/>
                      </a:endParaRPr>
                    </a:p>
                  </a:txBody>
                  <a:tcPr anchor="ctr"/>
                </a:tc>
                <a:tc>
                  <a:txBody>
                    <a:bodyPr/>
                    <a:lstStyle/>
                    <a:p>
                      <a:pPr algn="ctr" fontAlgn="b"/>
                      <a:r>
                        <a:rPr lang="en-US" sz="1100" b="0" i="0" u="none" strike="noStrike" dirty="0">
                          <a:solidFill>
                            <a:srgbClr val="000000"/>
                          </a:solidFill>
                          <a:effectLst/>
                          <a:latin typeface="Calibri" panose="020F0502020204030204" pitchFamily="34" charset="0"/>
                        </a:rPr>
                        <a:t>70% (42/60)</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33% (20/60)</a:t>
                      </a:r>
                    </a:p>
                  </a:txBody>
                  <a:tcPr marL="9525" marR="9525" marT="9525" marB="0" anchor="ctr"/>
                </a:tc>
                <a:extLst>
                  <a:ext uri="{0D108BD9-81ED-4DB2-BD59-A6C34878D82A}">
                    <a16:rowId xmlns:a16="http://schemas.microsoft.com/office/drawing/2014/main" val="1340260209"/>
                  </a:ext>
                </a:extLst>
              </a:tr>
              <a:tr h="269748">
                <a:tc>
                  <a:txBody>
                    <a:bodyPr/>
                    <a:lstStyle/>
                    <a:p>
                      <a:pPr algn="l" fontAlgn="ctr"/>
                      <a:r>
                        <a:rPr lang="en-US" sz="1100" b="1" u="none" strike="noStrike">
                          <a:effectLst/>
                        </a:rPr>
                        <a:t>ACN' T</a:t>
                      </a:r>
                      <a:endParaRPr lang="en-US" sz="1100" b="1" i="0" u="none" strike="noStrike">
                        <a:solidFill>
                          <a:srgbClr val="000000"/>
                        </a:solidFill>
                        <a:effectLst/>
                        <a:latin typeface="Calibri" panose="020F0502020204030204" pitchFamily="34" charset="0"/>
                      </a:endParaRPr>
                    </a:p>
                  </a:txBody>
                  <a:tcPr anchor="ctr"/>
                </a:tc>
                <a:tc>
                  <a:txBody>
                    <a:bodyPr/>
                    <a:lstStyle/>
                    <a:p>
                      <a:pPr algn="l" fontAlgn="b"/>
                      <a:r>
                        <a:rPr lang="en-US" sz="1100" u="none" strike="noStrike">
                          <a:effectLst/>
                        </a:rPr>
                        <a:t>Accenture Testing</a:t>
                      </a:r>
                      <a:endParaRPr lang="en-US" sz="1100" b="0" i="0" u="none" strike="noStrike">
                        <a:solidFill>
                          <a:srgbClr val="000000"/>
                        </a:solidFill>
                        <a:effectLst/>
                        <a:latin typeface="Calibri" panose="020F0502020204030204" pitchFamily="34" charset="0"/>
                      </a:endParaRPr>
                    </a:p>
                  </a:txBody>
                  <a:tcPr anchor="ctr"/>
                </a:tc>
                <a:tc>
                  <a:txBody>
                    <a:bodyPr/>
                    <a:lstStyle/>
                    <a:p>
                      <a:pPr algn="ctr" fontAlgn="b"/>
                      <a:r>
                        <a:rPr lang="en-US" sz="1100" b="0" i="0" u="none" strike="noStrike" dirty="0">
                          <a:solidFill>
                            <a:srgbClr val="000000"/>
                          </a:solidFill>
                          <a:effectLst/>
                          <a:latin typeface="Calibri" panose="020F0502020204030204" pitchFamily="34" charset="0"/>
                        </a:rPr>
                        <a:t>92% (33/36)</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31% (11/36)</a:t>
                      </a:r>
                    </a:p>
                  </a:txBody>
                  <a:tcPr marL="9525" marR="9525" marT="9525" marB="0" anchor="ctr"/>
                </a:tc>
                <a:extLst>
                  <a:ext uri="{0D108BD9-81ED-4DB2-BD59-A6C34878D82A}">
                    <a16:rowId xmlns:a16="http://schemas.microsoft.com/office/drawing/2014/main" val="2691895776"/>
                  </a:ext>
                </a:extLst>
              </a:tr>
              <a:tr h="269748">
                <a:tc>
                  <a:txBody>
                    <a:bodyPr/>
                    <a:lstStyle/>
                    <a:p>
                      <a:pPr algn="l" fontAlgn="ctr"/>
                      <a:r>
                        <a:rPr lang="en-US" sz="1100" b="1" u="none" strike="noStrike">
                          <a:effectLst/>
                        </a:rPr>
                        <a:t>total</a:t>
                      </a:r>
                      <a:endParaRPr lang="en-US" sz="1100" b="1" i="0" u="none" strike="noStrike">
                        <a:solidFill>
                          <a:srgbClr val="000000"/>
                        </a:solidFill>
                        <a:effectLst/>
                        <a:latin typeface="Calibri" panose="020F0502020204030204" pitchFamily="34" charset="0"/>
                      </a:endParaRPr>
                    </a:p>
                  </a:txBody>
                  <a:tcPr anchor="ctr"/>
                </a:tc>
                <a:tc>
                  <a:txBody>
                    <a:bodyPr/>
                    <a:lstStyle/>
                    <a:p>
                      <a:pPr algn="l" fontAlgn="b"/>
                      <a:r>
                        <a:rPr lang="en-US" sz="1100" u="none" strike="noStrike">
                          <a:effectLst/>
                        </a:rPr>
                        <a:t>All Three Testing Sets</a:t>
                      </a:r>
                      <a:endParaRPr lang="en-US" sz="1100" b="0" i="0" u="none" strike="noStrike">
                        <a:solidFill>
                          <a:srgbClr val="000000"/>
                        </a:solidFill>
                        <a:effectLst/>
                        <a:latin typeface="Calibri" panose="020F0502020204030204" pitchFamily="34" charset="0"/>
                      </a:endParaRPr>
                    </a:p>
                  </a:txBody>
                  <a:tcPr anchor="ctr"/>
                </a:tc>
                <a:tc>
                  <a:txBody>
                    <a:bodyPr/>
                    <a:lstStyle/>
                    <a:p>
                      <a:pPr algn="ctr" fontAlgn="b"/>
                      <a:r>
                        <a:rPr lang="en-US" sz="1100" b="0" i="0" u="none" strike="noStrike" dirty="0">
                          <a:solidFill>
                            <a:srgbClr val="000000"/>
                          </a:solidFill>
                          <a:effectLst/>
                          <a:latin typeface="Calibri" panose="020F0502020204030204" pitchFamily="34" charset="0"/>
                        </a:rPr>
                        <a:t>81% (122/151)</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30% (45/151)</a:t>
                      </a:r>
                    </a:p>
                  </a:txBody>
                  <a:tcPr marL="9525" marR="9525" marT="9525" marB="0" anchor="ctr"/>
                </a:tc>
                <a:extLst>
                  <a:ext uri="{0D108BD9-81ED-4DB2-BD59-A6C34878D82A}">
                    <a16:rowId xmlns:a16="http://schemas.microsoft.com/office/drawing/2014/main" val="457679178"/>
                  </a:ext>
                </a:extLst>
              </a:tr>
            </a:tbl>
          </a:graphicData>
        </a:graphic>
      </p:graphicFrame>
      <p:sp>
        <p:nvSpPr>
          <p:cNvPr id="5" name="TextBox 4">
            <a:extLst>
              <a:ext uri="{FF2B5EF4-FFF2-40B4-BE49-F238E27FC236}">
                <a16:creationId xmlns:a16="http://schemas.microsoft.com/office/drawing/2014/main" id="{4A698CC6-0984-FCA5-793E-767E860C65C8}"/>
              </a:ext>
            </a:extLst>
          </p:cNvPr>
          <p:cNvSpPr txBox="1"/>
          <p:nvPr/>
        </p:nvSpPr>
        <p:spPr>
          <a:xfrm>
            <a:off x="205740" y="1197266"/>
            <a:ext cx="11841480" cy="646331"/>
          </a:xfrm>
          <a:prstGeom prst="rect">
            <a:avLst/>
          </a:prstGeom>
          <a:noFill/>
        </p:spPr>
        <p:txBody>
          <a:bodyPr wrap="square" rtlCol="0">
            <a:spAutoFit/>
          </a:bodyPr>
          <a:lstStyle/>
          <a:p>
            <a:pPr algn="ctr"/>
            <a:r>
              <a:rPr lang="en-US" b="1" dirty="0" err="1">
                <a:latin typeface="Century Gothic" panose="020B0502020202020204" pitchFamily="34" charset="0"/>
              </a:rPr>
              <a:t>WiseMatrix</a:t>
            </a:r>
            <a:r>
              <a:rPr lang="en-US" dirty="0">
                <a:latin typeface="Century Gothic" panose="020B0502020202020204" pitchFamily="34" charset="0"/>
              </a:rPr>
              <a:t> leverages </a:t>
            </a:r>
            <a:r>
              <a:rPr lang="en-US" b="1" dirty="0">
                <a:latin typeface="Century Gothic" panose="020B0502020202020204" pitchFamily="34" charset="0"/>
              </a:rPr>
              <a:t>Retrieval Augmented Generation (RAG) </a:t>
            </a:r>
            <a:r>
              <a:rPr lang="en-US" dirty="0">
                <a:latin typeface="Century Gothic" panose="020B0502020202020204" pitchFamily="34" charset="0"/>
              </a:rPr>
              <a:t>to supplement </a:t>
            </a:r>
            <a:r>
              <a:rPr lang="en-US" b="1" dirty="0">
                <a:latin typeface="Century Gothic" panose="020B0502020202020204" pitchFamily="34" charset="0"/>
              </a:rPr>
              <a:t>PaLM2</a:t>
            </a:r>
            <a:r>
              <a:rPr lang="en-US" dirty="0">
                <a:latin typeface="Century Gothic" panose="020B0502020202020204" pitchFamily="34" charset="0"/>
              </a:rPr>
              <a:t> text generation with the context from </a:t>
            </a:r>
            <a:r>
              <a:rPr lang="en-US" b="1" dirty="0">
                <a:latin typeface="Century Gothic" panose="020B0502020202020204" pitchFamily="34" charset="0"/>
              </a:rPr>
              <a:t>Vector Search, </a:t>
            </a:r>
            <a:r>
              <a:rPr lang="en-US" dirty="0">
                <a:latin typeface="Century Gothic" panose="020B0502020202020204" pitchFamily="34" charset="0"/>
              </a:rPr>
              <a:t>for improving </a:t>
            </a:r>
            <a:r>
              <a:rPr lang="en-US" b="1" dirty="0">
                <a:latin typeface="Century Gothic" panose="020B0502020202020204" pitchFamily="34" charset="0"/>
              </a:rPr>
              <a:t>context-aware accuracy </a:t>
            </a:r>
            <a:r>
              <a:rPr lang="en-US" dirty="0">
                <a:latin typeface="Century Gothic" panose="020B0502020202020204" pitchFamily="34" charset="0"/>
              </a:rPr>
              <a:t>and reducing </a:t>
            </a:r>
            <a:r>
              <a:rPr lang="en-US" b="1" dirty="0">
                <a:latin typeface="Century Gothic" panose="020B0502020202020204" pitchFamily="34" charset="0"/>
              </a:rPr>
              <a:t>hallucination</a:t>
            </a:r>
            <a:r>
              <a:rPr lang="en-US" dirty="0">
                <a:latin typeface="Century Gothic" panose="020B0502020202020204" pitchFamily="34" charset="0"/>
              </a:rPr>
              <a:t>.</a:t>
            </a:r>
          </a:p>
        </p:txBody>
      </p:sp>
      <p:graphicFrame>
        <p:nvGraphicFramePr>
          <p:cNvPr id="6" name="Chart 5">
            <a:extLst>
              <a:ext uri="{FF2B5EF4-FFF2-40B4-BE49-F238E27FC236}">
                <a16:creationId xmlns:a16="http://schemas.microsoft.com/office/drawing/2014/main" id="{20AF44BF-0913-9A67-6AD8-AE4D3ACBF18F}"/>
              </a:ext>
            </a:extLst>
          </p:cNvPr>
          <p:cNvGraphicFramePr>
            <a:graphicFrameLocks/>
          </p:cNvGraphicFramePr>
          <p:nvPr>
            <p:extLst>
              <p:ext uri="{D42A27DB-BD31-4B8C-83A1-F6EECF244321}">
                <p14:modId xmlns:p14="http://schemas.microsoft.com/office/powerpoint/2010/main" val="2162697232"/>
              </p:ext>
            </p:extLst>
          </p:nvPr>
        </p:nvGraphicFramePr>
        <p:xfrm>
          <a:off x="3353677" y="1743509"/>
          <a:ext cx="4572000" cy="29178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60389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00E17F-CA2A-196C-0CE7-B2AB81A2A619}"/>
              </a:ext>
            </a:extLst>
          </p:cNvPr>
          <p:cNvSpPr txBox="1"/>
          <p:nvPr/>
        </p:nvSpPr>
        <p:spPr>
          <a:xfrm>
            <a:off x="90086" y="139900"/>
            <a:ext cx="12101914" cy="461665"/>
          </a:xfrm>
          <a:prstGeom prst="rect">
            <a:avLst/>
          </a:prstGeom>
          <a:noFill/>
        </p:spPr>
        <p:txBody>
          <a:bodyPr wrap="square" rtlCol="0" anchor="ctr">
            <a:spAutoFit/>
          </a:bodyPr>
          <a:lstStyle/>
          <a:p>
            <a:pPr>
              <a:defRPr/>
            </a:pPr>
            <a:r>
              <a:rPr kumimoji="0" lang="en-US" sz="2400" b="1" i="0" u="none" strike="noStrike" kern="1200" cap="none" spc="0" normalizeH="0" baseline="0" noProof="0" dirty="0" err="1">
                <a:ln>
                  <a:noFill/>
                </a:ln>
                <a:solidFill>
                  <a:prstClr val="white"/>
                </a:solidFill>
                <a:effectLst>
                  <a:outerShdw blurRad="50800" dist="38100" dir="2700000" algn="tl" rotWithShape="0">
                    <a:prstClr val="black">
                      <a:alpha val="40000"/>
                    </a:prstClr>
                  </a:outerShdw>
                </a:effectLst>
                <a:uLnTx/>
                <a:uFillTx/>
                <a:latin typeface="Century Gothic" panose="020B0502020202020204" pitchFamily="34" charset="0"/>
                <a:ea typeface="+mn-ea"/>
                <a:cs typeface="Segoe UI Semibold" panose="020B0702040204020203" pitchFamily="34" charset="0"/>
              </a:rPr>
              <a:t>WiseMatrix</a:t>
            </a: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Century Gothic" panose="020B0502020202020204" pitchFamily="34" charset="0"/>
                <a:ea typeface="+mn-ea"/>
                <a:cs typeface="Segoe UI Semibold" panose="020B0702040204020203" pitchFamily="34" charset="0"/>
              </a:rPr>
              <a:t>: Demo </a:t>
            </a:r>
          </a:p>
        </p:txBody>
      </p:sp>
      <p:pic>
        <p:nvPicPr>
          <p:cNvPr id="3" name="Picture 2" descr="A black text on a white background&#10;&#10;Description automatically generated with medium confidence">
            <a:extLst>
              <a:ext uri="{FF2B5EF4-FFF2-40B4-BE49-F238E27FC236}">
                <a16:creationId xmlns:a16="http://schemas.microsoft.com/office/drawing/2014/main" id="{BB7FAEC7-A6CB-65A7-E460-33ABD7A2A6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5" y="6640923"/>
            <a:ext cx="759542" cy="189886"/>
          </a:xfrm>
          <a:prstGeom prst="rect">
            <a:avLst/>
          </a:prstGeom>
        </p:spPr>
      </p:pic>
      <p:pic>
        <p:nvPicPr>
          <p:cNvPr id="5" name="Wise Matrix Demo - Nov 10.mov">
            <a:hlinkClick r:id="" action="ppaction://media"/>
            <a:extLst>
              <a:ext uri="{FF2B5EF4-FFF2-40B4-BE49-F238E27FC236}">
                <a16:creationId xmlns:a16="http://schemas.microsoft.com/office/drawing/2014/main" id="{8AA3BACC-DCC2-F8D2-AB9E-6CC4498F19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45204" y="713430"/>
            <a:ext cx="9591677" cy="6156000"/>
          </a:xfrm>
          <a:prstGeom prst="rect">
            <a:avLst/>
          </a:prstGeom>
        </p:spPr>
      </p:pic>
    </p:spTree>
    <p:extLst>
      <p:ext uri="{BB962C8B-B14F-4D97-AF65-F5344CB8AC3E}">
        <p14:creationId xmlns:p14="http://schemas.microsoft.com/office/powerpoint/2010/main" val="282745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7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B254-78FB-4296-512E-9AC39FB818F1}"/>
              </a:ext>
            </a:extLst>
          </p:cNvPr>
          <p:cNvSpPr>
            <a:spLocks noGrp="1"/>
          </p:cNvSpPr>
          <p:nvPr>
            <p:ph type="ctrTitle"/>
          </p:nvPr>
        </p:nvSpPr>
        <p:spPr>
          <a:xfrm>
            <a:off x="210066" y="1425104"/>
            <a:ext cx="10377616" cy="2387600"/>
          </a:xfrm>
        </p:spPr>
        <p:txBody>
          <a:bodyPr>
            <a:normAutofit/>
          </a:bodyPr>
          <a:lstStyle/>
          <a:p>
            <a:pPr algn="l"/>
            <a:r>
              <a:rPr lang="en-US" b="1">
                <a:solidFill>
                  <a:schemeClr val="bg1"/>
                </a:solidFill>
                <a:latin typeface="Century Gothic" panose="020B0502020202020204" pitchFamily="34" charset="0"/>
              </a:rPr>
              <a:t>Thank You</a:t>
            </a:r>
            <a:br>
              <a:rPr lang="en-US" b="1">
                <a:solidFill>
                  <a:schemeClr val="bg1"/>
                </a:solidFill>
                <a:latin typeface="Century Gothic" panose="020B0502020202020204" pitchFamily="34" charset="0"/>
              </a:rPr>
            </a:br>
            <a:r>
              <a:rPr lang="en-US" sz="2000">
                <a:solidFill>
                  <a:schemeClr val="bg1"/>
                </a:solidFill>
                <a:latin typeface="Century Gothic" panose="020B0502020202020204" pitchFamily="34" charset="0"/>
              </a:rPr>
              <a:t>Stay tuned for the release of the whitepaper early 2024</a:t>
            </a:r>
            <a:endParaRPr lang="en-US">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08921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andSG_0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ln>
          <a:solidFill>
            <a:schemeClr val="tx1"/>
          </a:solidFill>
        </a:ln>
      </a:spPr>
      <a:bodyPr rtlCol="0" anchor="ctr"/>
      <a:lstStyle>
        <a:defPPr algn="l">
          <a:defRPr sz="1100" dirty="0" smtClean="0">
            <a:solidFill>
              <a:schemeClr val="tx1"/>
            </a:solidFill>
            <a:latin typeface="Century Gothic" panose="020B0502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b="1" dirty="0" smtClean="0">
            <a:latin typeface="Century Gothic" panose="020B0502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2493CD66803349BAEA2A835A1538DF" ma:contentTypeVersion="14" ma:contentTypeDescription="Create a new document." ma:contentTypeScope="" ma:versionID="0e9cc73a1a392301597f2f18ee60e6a4">
  <xsd:schema xmlns:xsd="http://www.w3.org/2001/XMLSchema" xmlns:xs="http://www.w3.org/2001/XMLSchema" xmlns:p="http://schemas.microsoft.com/office/2006/metadata/properties" xmlns:ns2="fbc4e750-c142-446b-9796-104fdf71ed5c" xmlns:ns3="5dc24506-bff5-48a8-9d67-4a34e9762ad8" targetNamespace="http://schemas.microsoft.com/office/2006/metadata/properties" ma:root="true" ma:fieldsID="4b0d679cfe0db92a962edcc6f1b1a003" ns2:_="" ns3:_="">
    <xsd:import namespace="fbc4e750-c142-446b-9796-104fdf71ed5c"/>
    <xsd:import namespace="5dc24506-bff5-48a8-9d67-4a34e9762ad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c4e750-c142-446b-9796-104fdf71ed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c24506-bff5-48a8-9d67-4a34e9762a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12fde109-7200-463f-8ef0-c4910b387d8f}" ma:internalName="TaxCatchAll" ma:showField="CatchAllData" ma:web="5dc24506-bff5-48a8-9d67-4a34e9762a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dc24506-bff5-48a8-9d67-4a34e9762ad8" xsi:nil="true"/>
    <lcf76f155ced4ddcb4097134ff3c332f xmlns="fbc4e750-c142-446b-9796-104fdf71ed5c">
      <Terms xmlns="http://schemas.microsoft.com/office/infopath/2007/PartnerControls"/>
    </lcf76f155ced4ddcb4097134ff3c332f>
    <SharedWithUsers xmlns="5dc24506-bff5-48a8-9d67-4a34e9762ad8">
      <UserInfo>
        <DisplayName>SHARMA, SAURABH</DisplayName>
        <AccountId>184</AccountId>
        <AccountType/>
      </UserInfo>
    </SharedWithUsers>
  </documentManagement>
</p:properties>
</file>

<file path=customXml/itemProps1.xml><?xml version="1.0" encoding="utf-8"?>
<ds:datastoreItem xmlns:ds="http://schemas.openxmlformats.org/officeDocument/2006/customXml" ds:itemID="{3324AEC3-8B9A-44DB-8550-9B8FC5BFB2BF}">
  <ds:schemaRefs>
    <ds:schemaRef ds:uri="http://schemas.microsoft.com/sharepoint/v3/contenttype/forms"/>
  </ds:schemaRefs>
</ds:datastoreItem>
</file>

<file path=customXml/itemProps2.xml><?xml version="1.0" encoding="utf-8"?>
<ds:datastoreItem xmlns:ds="http://schemas.openxmlformats.org/officeDocument/2006/customXml" ds:itemID="{5FAC3ED3-8E96-48F0-B2A2-F3F4FC9B65FC}">
  <ds:schemaRefs>
    <ds:schemaRef ds:uri="5dc24506-bff5-48a8-9d67-4a34e9762ad8"/>
    <ds:schemaRef ds:uri="fbc4e750-c142-446b-9796-104fdf71ed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3DB7921-8963-45AD-9873-DFCB1E37E707}">
  <ds:schemaRefs>
    <ds:schemaRef ds:uri="5dc24506-bff5-48a8-9d67-4a34e9762ad8"/>
    <ds:schemaRef ds:uri="fbc4e750-c142-446b-9796-104fdf71ed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0</TotalTime>
  <Words>1658</Words>
  <Application>Microsoft Macintosh PowerPoint</Application>
  <PresentationFormat>Widescreen</PresentationFormat>
  <Paragraphs>183</Paragraphs>
  <Slides>7</Slides>
  <Notes>7</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vt:i4>
      </vt:variant>
    </vt:vector>
  </HeadingPairs>
  <TitlesOfParts>
    <vt:vector size="18" baseType="lpstr">
      <vt:lpstr>GT Sectra Fine Rg</vt:lpstr>
      <vt:lpstr>var(--jp-code-font-family)</vt:lpstr>
      <vt:lpstr>Arial</vt:lpstr>
      <vt:lpstr>Calibri</vt:lpstr>
      <vt:lpstr>Calibri Light</vt:lpstr>
      <vt:lpstr>Century Gothic</vt:lpstr>
      <vt:lpstr>Graphik</vt:lpstr>
      <vt:lpstr>PT Serif</vt:lpstr>
      <vt:lpstr>Wingdings</vt:lpstr>
      <vt:lpstr>Office Theme</vt:lpstr>
      <vt:lpstr>BrandSG_02</vt:lpstr>
      <vt:lpstr>PowerPoint Presentation</vt:lpstr>
      <vt:lpstr>PowerPoint Presentation</vt:lpstr>
      <vt:lpstr>PowerPoint Presentation</vt:lpstr>
      <vt:lpstr>PowerPoint Presentation</vt:lpstr>
      <vt:lpstr>PowerPoint Presentation</vt:lpstr>
      <vt:lpstr>PowerPoint Presentation</vt:lpstr>
      <vt:lpstr>Thank You Stay tuned for the release of the whitepaper early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Tianyou</dc:creator>
  <cp:lastModifiedBy>Zhang, Tianyou</cp:lastModifiedBy>
  <cp:revision>2</cp:revision>
  <dcterms:created xsi:type="dcterms:W3CDTF">2023-07-18T02:45:26Z</dcterms:created>
  <dcterms:modified xsi:type="dcterms:W3CDTF">2023-11-10T09:43:49Z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0x010100E32493CD66803349BAEA2A835A1538DF</vt:lpwstr>
  </property>
  <property fmtid="{D5CDD505-2E9C-101B-9397-08002B2CF9AE}" pid="3" name="MediaServiceImageTags">
    <vt:lpwstr/>
  </property>
</Properties>
</file>